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6"/>
  </p:notesMasterIdLst>
  <p:sldIdLst>
    <p:sldId id="256" r:id="rId2"/>
    <p:sldId id="257" r:id="rId3"/>
    <p:sldId id="258"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4" r:id="rId18"/>
    <p:sldId id="273" r:id="rId19"/>
    <p:sldId id="275" r:id="rId20"/>
    <p:sldId id="276" r:id="rId21"/>
    <p:sldId id="277" r:id="rId22"/>
    <p:sldId id="279" r:id="rId23"/>
    <p:sldId id="280" r:id="rId24"/>
    <p:sldId id="282" r:id="rId25"/>
    <p:sldId id="283" r:id="rId26"/>
    <p:sldId id="284" r:id="rId27"/>
    <p:sldId id="285" r:id="rId28"/>
    <p:sldId id="286" r:id="rId29"/>
    <p:sldId id="287" r:id="rId30"/>
    <p:sldId id="288" r:id="rId31"/>
    <p:sldId id="289" r:id="rId32"/>
    <p:sldId id="291" r:id="rId33"/>
    <p:sldId id="290" r:id="rId34"/>
    <p:sldId id="292" r:id="rId35"/>
  </p:sldIdLst>
  <p:sldSz cx="12192000" cy="6858000"/>
  <p:notesSz cx="6858000" cy="9144000"/>
  <p:defaultTex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BD26412-DB66-AF41-BC96-0F9F8F04417B}" v="1637" dt="2021-09-01T19:59:10.74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629"/>
  </p:normalViewPr>
  <p:slideViewPr>
    <p:cSldViewPr snapToGrid="0" snapToObjects="1">
      <p:cViewPr varScale="1">
        <p:scale>
          <a:sx n="79" d="100"/>
          <a:sy n="79" d="100"/>
        </p:scale>
        <p:origin x="821"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TW"/>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CEB9E59-7D1F-DB41-A018-CC1F188F6F30}" type="datetimeFigureOut">
              <a:rPr lang="en-TW" smtClean="0"/>
              <a:t>01/04/2022</a:t>
            </a:fld>
            <a:endParaRPr lang="en-TW"/>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TW"/>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W"/>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TW"/>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1E338FF-50C9-7A4B-85DC-4C835DD681DD}" type="slidenum">
              <a:rPr lang="en-TW" smtClean="0"/>
              <a:t>‹#›</a:t>
            </a:fld>
            <a:endParaRPr lang="en-TW"/>
          </a:p>
        </p:txBody>
      </p:sp>
    </p:spTree>
    <p:extLst>
      <p:ext uri="{BB962C8B-B14F-4D97-AF65-F5344CB8AC3E}">
        <p14:creationId xmlns:p14="http://schemas.microsoft.com/office/powerpoint/2010/main" val="8517222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W" dirty="0"/>
          </a:p>
        </p:txBody>
      </p:sp>
      <p:sp>
        <p:nvSpPr>
          <p:cNvPr id="4" name="Slide Number Placeholder 3"/>
          <p:cNvSpPr>
            <a:spLocks noGrp="1"/>
          </p:cNvSpPr>
          <p:nvPr>
            <p:ph type="sldNum" sz="quarter" idx="5"/>
          </p:nvPr>
        </p:nvSpPr>
        <p:spPr/>
        <p:txBody>
          <a:bodyPr/>
          <a:lstStyle/>
          <a:p>
            <a:fld id="{D1E338FF-50C9-7A4B-85DC-4C835DD681DD}" type="slidenum">
              <a:rPr lang="en-TW" smtClean="0"/>
              <a:t>11</a:t>
            </a:fld>
            <a:endParaRPr lang="en-TW"/>
          </a:p>
        </p:txBody>
      </p:sp>
    </p:spTree>
    <p:extLst>
      <p:ext uri="{BB962C8B-B14F-4D97-AF65-F5344CB8AC3E}">
        <p14:creationId xmlns:p14="http://schemas.microsoft.com/office/powerpoint/2010/main" val="34415061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D1E338FF-50C9-7A4B-85DC-4C835DD681DD}" type="slidenum">
              <a:rPr lang="en-TW" smtClean="0"/>
              <a:t>24</a:t>
            </a:fld>
            <a:endParaRPr lang="en-TW"/>
          </a:p>
        </p:txBody>
      </p:sp>
    </p:spTree>
    <p:extLst>
      <p:ext uri="{BB962C8B-B14F-4D97-AF65-F5344CB8AC3E}">
        <p14:creationId xmlns:p14="http://schemas.microsoft.com/office/powerpoint/2010/main" val="2933585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1F075F-921B-FC48-BD92-B76EC3325DB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TW"/>
          </a:p>
        </p:txBody>
      </p:sp>
      <p:sp>
        <p:nvSpPr>
          <p:cNvPr id="3" name="Subtitle 2">
            <a:extLst>
              <a:ext uri="{FF2B5EF4-FFF2-40B4-BE49-F238E27FC236}">
                <a16:creationId xmlns:a16="http://schemas.microsoft.com/office/drawing/2014/main" id="{2FA1AC8D-D5AC-DC4A-9556-119B62D9ACB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TW"/>
          </a:p>
        </p:txBody>
      </p:sp>
      <p:sp>
        <p:nvSpPr>
          <p:cNvPr id="4" name="Date Placeholder 3">
            <a:extLst>
              <a:ext uri="{FF2B5EF4-FFF2-40B4-BE49-F238E27FC236}">
                <a16:creationId xmlns:a16="http://schemas.microsoft.com/office/drawing/2014/main" id="{1BE43936-DBA5-7147-BB85-82256D9DC6E4}"/>
              </a:ext>
            </a:extLst>
          </p:cNvPr>
          <p:cNvSpPr>
            <a:spLocks noGrp="1"/>
          </p:cNvSpPr>
          <p:nvPr>
            <p:ph type="dt" sz="half" idx="10"/>
          </p:nvPr>
        </p:nvSpPr>
        <p:spPr/>
        <p:txBody>
          <a:bodyPr/>
          <a:lstStyle/>
          <a:p>
            <a:fld id="{77ADDA99-BF79-8B4D-AA69-9577DFF4E30D}" type="datetimeFigureOut">
              <a:rPr lang="en-TW" smtClean="0"/>
              <a:t>01/04/2022</a:t>
            </a:fld>
            <a:endParaRPr lang="en-TW"/>
          </a:p>
        </p:txBody>
      </p:sp>
      <p:sp>
        <p:nvSpPr>
          <p:cNvPr id="5" name="Footer Placeholder 4">
            <a:extLst>
              <a:ext uri="{FF2B5EF4-FFF2-40B4-BE49-F238E27FC236}">
                <a16:creationId xmlns:a16="http://schemas.microsoft.com/office/drawing/2014/main" id="{07ABD0E3-9FBC-C74E-953D-45B38D0325DA}"/>
              </a:ext>
            </a:extLst>
          </p:cNvPr>
          <p:cNvSpPr>
            <a:spLocks noGrp="1"/>
          </p:cNvSpPr>
          <p:nvPr>
            <p:ph type="ftr" sz="quarter" idx="11"/>
          </p:nvPr>
        </p:nvSpPr>
        <p:spPr/>
        <p:txBody>
          <a:bodyPr/>
          <a:lstStyle/>
          <a:p>
            <a:endParaRPr lang="en-TW"/>
          </a:p>
        </p:txBody>
      </p:sp>
      <p:sp>
        <p:nvSpPr>
          <p:cNvPr id="6" name="Slide Number Placeholder 5">
            <a:extLst>
              <a:ext uri="{FF2B5EF4-FFF2-40B4-BE49-F238E27FC236}">
                <a16:creationId xmlns:a16="http://schemas.microsoft.com/office/drawing/2014/main" id="{D1D8F5C6-DE03-8D41-981C-9B1F62A74A8A}"/>
              </a:ext>
            </a:extLst>
          </p:cNvPr>
          <p:cNvSpPr>
            <a:spLocks noGrp="1"/>
          </p:cNvSpPr>
          <p:nvPr>
            <p:ph type="sldNum" sz="quarter" idx="12"/>
          </p:nvPr>
        </p:nvSpPr>
        <p:spPr/>
        <p:txBody>
          <a:bodyPr/>
          <a:lstStyle/>
          <a:p>
            <a:fld id="{65ED97D7-7027-8B4D-AA3E-780DC707E82D}" type="slidenum">
              <a:rPr lang="en-TW" smtClean="0"/>
              <a:t>‹#›</a:t>
            </a:fld>
            <a:endParaRPr lang="en-TW"/>
          </a:p>
        </p:txBody>
      </p:sp>
    </p:spTree>
    <p:extLst>
      <p:ext uri="{BB962C8B-B14F-4D97-AF65-F5344CB8AC3E}">
        <p14:creationId xmlns:p14="http://schemas.microsoft.com/office/powerpoint/2010/main" val="33067876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977BF6-58D9-9840-BBFE-A5A914943197}"/>
              </a:ext>
            </a:extLst>
          </p:cNvPr>
          <p:cNvSpPr>
            <a:spLocks noGrp="1"/>
          </p:cNvSpPr>
          <p:nvPr>
            <p:ph type="title"/>
          </p:nvPr>
        </p:nvSpPr>
        <p:spPr/>
        <p:txBody>
          <a:bodyPr/>
          <a:lstStyle/>
          <a:p>
            <a:r>
              <a:rPr lang="en-US"/>
              <a:t>Click to edit Master title style</a:t>
            </a:r>
            <a:endParaRPr lang="en-TW"/>
          </a:p>
        </p:txBody>
      </p:sp>
      <p:sp>
        <p:nvSpPr>
          <p:cNvPr id="3" name="Vertical Text Placeholder 2">
            <a:extLst>
              <a:ext uri="{FF2B5EF4-FFF2-40B4-BE49-F238E27FC236}">
                <a16:creationId xmlns:a16="http://schemas.microsoft.com/office/drawing/2014/main" id="{E6AA470F-011C-FF4D-97D2-26443161C56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W"/>
          </a:p>
        </p:txBody>
      </p:sp>
      <p:sp>
        <p:nvSpPr>
          <p:cNvPr id="4" name="Date Placeholder 3">
            <a:extLst>
              <a:ext uri="{FF2B5EF4-FFF2-40B4-BE49-F238E27FC236}">
                <a16:creationId xmlns:a16="http://schemas.microsoft.com/office/drawing/2014/main" id="{B469CAD4-C62E-B64B-A5ED-15C3D993BADD}"/>
              </a:ext>
            </a:extLst>
          </p:cNvPr>
          <p:cNvSpPr>
            <a:spLocks noGrp="1"/>
          </p:cNvSpPr>
          <p:nvPr>
            <p:ph type="dt" sz="half" idx="10"/>
          </p:nvPr>
        </p:nvSpPr>
        <p:spPr/>
        <p:txBody>
          <a:bodyPr/>
          <a:lstStyle/>
          <a:p>
            <a:fld id="{77ADDA99-BF79-8B4D-AA69-9577DFF4E30D}" type="datetimeFigureOut">
              <a:rPr lang="en-TW" smtClean="0"/>
              <a:t>01/04/2022</a:t>
            </a:fld>
            <a:endParaRPr lang="en-TW"/>
          </a:p>
        </p:txBody>
      </p:sp>
      <p:sp>
        <p:nvSpPr>
          <p:cNvPr id="5" name="Footer Placeholder 4">
            <a:extLst>
              <a:ext uri="{FF2B5EF4-FFF2-40B4-BE49-F238E27FC236}">
                <a16:creationId xmlns:a16="http://schemas.microsoft.com/office/drawing/2014/main" id="{5FB01BD6-0D60-3843-9E10-97EE12000075}"/>
              </a:ext>
            </a:extLst>
          </p:cNvPr>
          <p:cNvSpPr>
            <a:spLocks noGrp="1"/>
          </p:cNvSpPr>
          <p:nvPr>
            <p:ph type="ftr" sz="quarter" idx="11"/>
          </p:nvPr>
        </p:nvSpPr>
        <p:spPr/>
        <p:txBody>
          <a:bodyPr/>
          <a:lstStyle/>
          <a:p>
            <a:endParaRPr lang="en-TW"/>
          </a:p>
        </p:txBody>
      </p:sp>
      <p:sp>
        <p:nvSpPr>
          <p:cNvPr id="6" name="Slide Number Placeholder 5">
            <a:extLst>
              <a:ext uri="{FF2B5EF4-FFF2-40B4-BE49-F238E27FC236}">
                <a16:creationId xmlns:a16="http://schemas.microsoft.com/office/drawing/2014/main" id="{9CA67B94-7554-884C-90DA-CE1400AB0E25}"/>
              </a:ext>
            </a:extLst>
          </p:cNvPr>
          <p:cNvSpPr>
            <a:spLocks noGrp="1"/>
          </p:cNvSpPr>
          <p:nvPr>
            <p:ph type="sldNum" sz="quarter" idx="12"/>
          </p:nvPr>
        </p:nvSpPr>
        <p:spPr/>
        <p:txBody>
          <a:bodyPr/>
          <a:lstStyle/>
          <a:p>
            <a:fld id="{65ED97D7-7027-8B4D-AA3E-780DC707E82D}" type="slidenum">
              <a:rPr lang="en-TW" smtClean="0"/>
              <a:t>‹#›</a:t>
            </a:fld>
            <a:endParaRPr lang="en-TW"/>
          </a:p>
        </p:txBody>
      </p:sp>
    </p:spTree>
    <p:extLst>
      <p:ext uri="{BB962C8B-B14F-4D97-AF65-F5344CB8AC3E}">
        <p14:creationId xmlns:p14="http://schemas.microsoft.com/office/powerpoint/2010/main" val="26324640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7D4B2BE-CF09-D048-A51F-3839804C83E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TW"/>
          </a:p>
        </p:txBody>
      </p:sp>
      <p:sp>
        <p:nvSpPr>
          <p:cNvPr id="3" name="Vertical Text Placeholder 2">
            <a:extLst>
              <a:ext uri="{FF2B5EF4-FFF2-40B4-BE49-F238E27FC236}">
                <a16:creationId xmlns:a16="http://schemas.microsoft.com/office/drawing/2014/main" id="{791084ED-E40D-A841-BAD4-0BAAB63AA25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W"/>
          </a:p>
        </p:txBody>
      </p:sp>
      <p:sp>
        <p:nvSpPr>
          <p:cNvPr id="4" name="Date Placeholder 3">
            <a:extLst>
              <a:ext uri="{FF2B5EF4-FFF2-40B4-BE49-F238E27FC236}">
                <a16:creationId xmlns:a16="http://schemas.microsoft.com/office/drawing/2014/main" id="{4DFBE898-4D9D-8A43-9E0C-1489F7B94B67}"/>
              </a:ext>
            </a:extLst>
          </p:cNvPr>
          <p:cNvSpPr>
            <a:spLocks noGrp="1"/>
          </p:cNvSpPr>
          <p:nvPr>
            <p:ph type="dt" sz="half" idx="10"/>
          </p:nvPr>
        </p:nvSpPr>
        <p:spPr/>
        <p:txBody>
          <a:bodyPr/>
          <a:lstStyle/>
          <a:p>
            <a:fld id="{77ADDA99-BF79-8B4D-AA69-9577DFF4E30D}" type="datetimeFigureOut">
              <a:rPr lang="en-TW" smtClean="0"/>
              <a:t>01/04/2022</a:t>
            </a:fld>
            <a:endParaRPr lang="en-TW"/>
          </a:p>
        </p:txBody>
      </p:sp>
      <p:sp>
        <p:nvSpPr>
          <p:cNvPr id="5" name="Footer Placeholder 4">
            <a:extLst>
              <a:ext uri="{FF2B5EF4-FFF2-40B4-BE49-F238E27FC236}">
                <a16:creationId xmlns:a16="http://schemas.microsoft.com/office/drawing/2014/main" id="{C162A423-AB4E-284A-A4D9-B6483C156DB7}"/>
              </a:ext>
            </a:extLst>
          </p:cNvPr>
          <p:cNvSpPr>
            <a:spLocks noGrp="1"/>
          </p:cNvSpPr>
          <p:nvPr>
            <p:ph type="ftr" sz="quarter" idx="11"/>
          </p:nvPr>
        </p:nvSpPr>
        <p:spPr/>
        <p:txBody>
          <a:bodyPr/>
          <a:lstStyle/>
          <a:p>
            <a:endParaRPr lang="en-TW"/>
          </a:p>
        </p:txBody>
      </p:sp>
      <p:sp>
        <p:nvSpPr>
          <p:cNvPr id="6" name="Slide Number Placeholder 5">
            <a:extLst>
              <a:ext uri="{FF2B5EF4-FFF2-40B4-BE49-F238E27FC236}">
                <a16:creationId xmlns:a16="http://schemas.microsoft.com/office/drawing/2014/main" id="{F2198117-24FF-7142-9283-741903AED58B}"/>
              </a:ext>
            </a:extLst>
          </p:cNvPr>
          <p:cNvSpPr>
            <a:spLocks noGrp="1"/>
          </p:cNvSpPr>
          <p:nvPr>
            <p:ph type="sldNum" sz="quarter" idx="12"/>
          </p:nvPr>
        </p:nvSpPr>
        <p:spPr/>
        <p:txBody>
          <a:bodyPr/>
          <a:lstStyle/>
          <a:p>
            <a:fld id="{65ED97D7-7027-8B4D-AA3E-780DC707E82D}" type="slidenum">
              <a:rPr lang="en-TW" smtClean="0"/>
              <a:t>‹#›</a:t>
            </a:fld>
            <a:endParaRPr lang="en-TW"/>
          </a:p>
        </p:txBody>
      </p:sp>
    </p:spTree>
    <p:extLst>
      <p:ext uri="{BB962C8B-B14F-4D97-AF65-F5344CB8AC3E}">
        <p14:creationId xmlns:p14="http://schemas.microsoft.com/office/powerpoint/2010/main" val="9040888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8FA8DB-2F8B-E548-9B91-836E35CA509D}"/>
              </a:ext>
            </a:extLst>
          </p:cNvPr>
          <p:cNvSpPr>
            <a:spLocks noGrp="1"/>
          </p:cNvSpPr>
          <p:nvPr>
            <p:ph type="title"/>
          </p:nvPr>
        </p:nvSpPr>
        <p:spPr/>
        <p:txBody>
          <a:bodyPr/>
          <a:lstStyle/>
          <a:p>
            <a:r>
              <a:rPr lang="en-US"/>
              <a:t>Click to edit Master title style</a:t>
            </a:r>
            <a:endParaRPr lang="en-TW"/>
          </a:p>
        </p:txBody>
      </p:sp>
      <p:sp>
        <p:nvSpPr>
          <p:cNvPr id="3" name="Content Placeholder 2">
            <a:extLst>
              <a:ext uri="{FF2B5EF4-FFF2-40B4-BE49-F238E27FC236}">
                <a16:creationId xmlns:a16="http://schemas.microsoft.com/office/drawing/2014/main" id="{BC4BCE3D-474F-9142-B4C5-59D1E6BA0F1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W"/>
          </a:p>
        </p:txBody>
      </p:sp>
      <p:sp>
        <p:nvSpPr>
          <p:cNvPr id="4" name="Date Placeholder 3">
            <a:extLst>
              <a:ext uri="{FF2B5EF4-FFF2-40B4-BE49-F238E27FC236}">
                <a16:creationId xmlns:a16="http://schemas.microsoft.com/office/drawing/2014/main" id="{22CACF6A-E906-6643-BA19-50B9D4AC9F31}"/>
              </a:ext>
            </a:extLst>
          </p:cNvPr>
          <p:cNvSpPr>
            <a:spLocks noGrp="1"/>
          </p:cNvSpPr>
          <p:nvPr>
            <p:ph type="dt" sz="half" idx="10"/>
          </p:nvPr>
        </p:nvSpPr>
        <p:spPr/>
        <p:txBody>
          <a:bodyPr/>
          <a:lstStyle/>
          <a:p>
            <a:fld id="{77ADDA99-BF79-8B4D-AA69-9577DFF4E30D}" type="datetimeFigureOut">
              <a:rPr lang="en-TW" smtClean="0"/>
              <a:t>01/04/2022</a:t>
            </a:fld>
            <a:endParaRPr lang="en-TW"/>
          </a:p>
        </p:txBody>
      </p:sp>
      <p:sp>
        <p:nvSpPr>
          <p:cNvPr id="5" name="Footer Placeholder 4">
            <a:extLst>
              <a:ext uri="{FF2B5EF4-FFF2-40B4-BE49-F238E27FC236}">
                <a16:creationId xmlns:a16="http://schemas.microsoft.com/office/drawing/2014/main" id="{61131D35-5332-CD49-A8AA-7C5893BAF85B}"/>
              </a:ext>
            </a:extLst>
          </p:cNvPr>
          <p:cNvSpPr>
            <a:spLocks noGrp="1"/>
          </p:cNvSpPr>
          <p:nvPr>
            <p:ph type="ftr" sz="quarter" idx="11"/>
          </p:nvPr>
        </p:nvSpPr>
        <p:spPr/>
        <p:txBody>
          <a:bodyPr/>
          <a:lstStyle/>
          <a:p>
            <a:endParaRPr lang="en-TW"/>
          </a:p>
        </p:txBody>
      </p:sp>
      <p:sp>
        <p:nvSpPr>
          <p:cNvPr id="6" name="Slide Number Placeholder 5">
            <a:extLst>
              <a:ext uri="{FF2B5EF4-FFF2-40B4-BE49-F238E27FC236}">
                <a16:creationId xmlns:a16="http://schemas.microsoft.com/office/drawing/2014/main" id="{4342BE9C-CCC2-C54F-9F92-2242CED51E26}"/>
              </a:ext>
            </a:extLst>
          </p:cNvPr>
          <p:cNvSpPr>
            <a:spLocks noGrp="1"/>
          </p:cNvSpPr>
          <p:nvPr>
            <p:ph type="sldNum" sz="quarter" idx="12"/>
          </p:nvPr>
        </p:nvSpPr>
        <p:spPr/>
        <p:txBody>
          <a:bodyPr/>
          <a:lstStyle/>
          <a:p>
            <a:fld id="{65ED97D7-7027-8B4D-AA3E-780DC707E82D}" type="slidenum">
              <a:rPr lang="en-TW" smtClean="0"/>
              <a:t>‹#›</a:t>
            </a:fld>
            <a:endParaRPr lang="en-TW"/>
          </a:p>
        </p:txBody>
      </p:sp>
    </p:spTree>
    <p:extLst>
      <p:ext uri="{BB962C8B-B14F-4D97-AF65-F5344CB8AC3E}">
        <p14:creationId xmlns:p14="http://schemas.microsoft.com/office/powerpoint/2010/main" val="3885580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C688F7-1167-D749-8ACC-C74DB9DA1FF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TW"/>
          </a:p>
        </p:txBody>
      </p:sp>
      <p:sp>
        <p:nvSpPr>
          <p:cNvPr id="3" name="Text Placeholder 2">
            <a:extLst>
              <a:ext uri="{FF2B5EF4-FFF2-40B4-BE49-F238E27FC236}">
                <a16:creationId xmlns:a16="http://schemas.microsoft.com/office/drawing/2014/main" id="{9B084AFD-A37C-414A-A5E8-2C27BA3B307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73AA46C-DE32-5146-82A4-5416DED2C81E}"/>
              </a:ext>
            </a:extLst>
          </p:cNvPr>
          <p:cNvSpPr>
            <a:spLocks noGrp="1"/>
          </p:cNvSpPr>
          <p:nvPr>
            <p:ph type="dt" sz="half" idx="10"/>
          </p:nvPr>
        </p:nvSpPr>
        <p:spPr/>
        <p:txBody>
          <a:bodyPr/>
          <a:lstStyle/>
          <a:p>
            <a:fld id="{77ADDA99-BF79-8B4D-AA69-9577DFF4E30D}" type="datetimeFigureOut">
              <a:rPr lang="en-TW" smtClean="0"/>
              <a:t>01/04/2022</a:t>
            </a:fld>
            <a:endParaRPr lang="en-TW"/>
          </a:p>
        </p:txBody>
      </p:sp>
      <p:sp>
        <p:nvSpPr>
          <p:cNvPr id="5" name="Footer Placeholder 4">
            <a:extLst>
              <a:ext uri="{FF2B5EF4-FFF2-40B4-BE49-F238E27FC236}">
                <a16:creationId xmlns:a16="http://schemas.microsoft.com/office/drawing/2014/main" id="{F41D595D-A8BF-FF46-A027-172AAE94E6CD}"/>
              </a:ext>
            </a:extLst>
          </p:cNvPr>
          <p:cNvSpPr>
            <a:spLocks noGrp="1"/>
          </p:cNvSpPr>
          <p:nvPr>
            <p:ph type="ftr" sz="quarter" idx="11"/>
          </p:nvPr>
        </p:nvSpPr>
        <p:spPr/>
        <p:txBody>
          <a:bodyPr/>
          <a:lstStyle/>
          <a:p>
            <a:endParaRPr lang="en-TW"/>
          </a:p>
        </p:txBody>
      </p:sp>
      <p:sp>
        <p:nvSpPr>
          <p:cNvPr id="6" name="Slide Number Placeholder 5">
            <a:extLst>
              <a:ext uri="{FF2B5EF4-FFF2-40B4-BE49-F238E27FC236}">
                <a16:creationId xmlns:a16="http://schemas.microsoft.com/office/drawing/2014/main" id="{ABD9D7F5-9ECF-9147-9B83-A13F7B5B3E5C}"/>
              </a:ext>
            </a:extLst>
          </p:cNvPr>
          <p:cNvSpPr>
            <a:spLocks noGrp="1"/>
          </p:cNvSpPr>
          <p:nvPr>
            <p:ph type="sldNum" sz="quarter" idx="12"/>
          </p:nvPr>
        </p:nvSpPr>
        <p:spPr/>
        <p:txBody>
          <a:bodyPr/>
          <a:lstStyle/>
          <a:p>
            <a:fld id="{65ED97D7-7027-8B4D-AA3E-780DC707E82D}" type="slidenum">
              <a:rPr lang="en-TW" smtClean="0"/>
              <a:t>‹#›</a:t>
            </a:fld>
            <a:endParaRPr lang="en-TW"/>
          </a:p>
        </p:txBody>
      </p:sp>
    </p:spTree>
    <p:extLst>
      <p:ext uri="{BB962C8B-B14F-4D97-AF65-F5344CB8AC3E}">
        <p14:creationId xmlns:p14="http://schemas.microsoft.com/office/powerpoint/2010/main" val="12383432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DA2E9D-AC29-674D-A78C-CE482A5EEDB5}"/>
              </a:ext>
            </a:extLst>
          </p:cNvPr>
          <p:cNvSpPr>
            <a:spLocks noGrp="1"/>
          </p:cNvSpPr>
          <p:nvPr>
            <p:ph type="title"/>
          </p:nvPr>
        </p:nvSpPr>
        <p:spPr/>
        <p:txBody>
          <a:bodyPr/>
          <a:lstStyle/>
          <a:p>
            <a:r>
              <a:rPr lang="en-US"/>
              <a:t>Click to edit Master title style</a:t>
            </a:r>
            <a:endParaRPr lang="en-TW"/>
          </a:p>
        </p:txBody>
      </p:sp>
      <p:sp>
        <p:nvSpPr>
          <p:cNvPr id="3" name="Content Placeholder 2">
            <a:extLst>
              <a:ext uri="{FF2B5EF4-FFF2-40B4-BE49-F238E27FC236}">
                <a16:creationId xmlns:a16="http://schemas.microsoft.com/office/drawing/2014/main" id="{0C0A0B13-7A56-9443-AB5F-5D30FE6AD45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W"/>
          </a:p>
        </p:txBody>
      </p:sp>
      <p:sp>
        <p:nvSpPr>
          <p:cNvPr id="4" name="Content Placeholder 3">
            <a:extLst>
              <a:ext uri="{FF2B5EF4-FFF2-40B4-BE49-F238E27FC236}">
                <a16:creationId xmlns:a16="http://schemas.microsoft.com/office/drawing/2014/main" id="{A540A0B1-D5CF-BD45-B3A6-B686814BF3B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W"/>
          </a:p>
        </p:txBody>
      </p:sp>
      <p:sp>
        <p:nvSpPr>
          <p:cNvPr id="5" name="Date Placeholder 4">
            <a:extLst>
              <a:ext uri="{FF2B5EF4-FFF2-40B4-BE49-F238E27FC236}">
                <a16:creationId xmlns:a16="http://schemas.microsoft.com/office/drawing/2014/main" id="{D68CFE3F-BA22-8042-AB86-52FB7D05AA35}"/>
              </a:ext>
            </a:extLst>
          </p:cNvPr>
          <p:cNvSpPr>
            <a:spLocks noGrp="1"/>
          </p:cNvSpPr>
          <p:nvPr>
            <p:ph type="dt" sz="half" idx="10"/>
          </p:nvPr>
        </p:nvSpPr>
        <p:spPr/>
        <p:txBody>
          <a:bodyPr/>
          <a:lstStyle/>
          <a:p>
            <a:fld id="{77ADDA99-BF79-8B4D-AA69-9577DFF4E30D}" type="datetimeFigureOut">
              <a:rPr lang="en-TW" smtClean="0"/>
              <a:t>01/04/2022</a:t>
            </a:fld>
            <a:endParaRPr lang="en-TW"/>
          </a:p>
        </p:txBody>
      </p:sp>
      <p:sp>
        <p:nvSpPr>
          <p:cNvPr id="6" name="Footer Placeholder 5">
            <a:extLst>
              <a:ext uri="{FF2B5EF4-FFF2-40B4-BE49-F238E27FC236}">
                <a16:creationId xmlns:a16="http://schemas.microsoft.com/office/drawing/2014/main" id="{14AF6D90-4AEB-464F-B47E-41BDDCB4F119}"/>
              </a:ext>
            </a:extLst>
          </p:cNvPr>
          <p:cNvSpPr>
            <a:spLocks noGrp="1"/>
          </p:cNvSpPr>
          <p:nvPr>
            <p:ph type="ftr" sz="quarter" idx="11"/>
          </p:nvPr>
        </p:nvSpPr>
        <p:spPr/>
        <p:txBody>
          <a:bodyPr/>
          <a:lstStyle/>
          <a:p>
            <a:endParaRPr lang="en-TW"/>
          </a:p>
        </p:txBody>
      </p:sp>
      <p:sp>
        <p:nvSpPr>
          <p:cNvPr id="7" name="Slide Number Placeholder 6">
            <a:extLst>
              <a:ext uri="{FF2B5EF4-FFF2-40B4-BE49-F238E27FC236}">
                <a16:creationId xmlns:a16="http://schemas.microsoft.com/office/drawing/2014/main" id="{8737A25E-162E-534E-B7F4-A2617E5B107E}"/>
              </a:ext>
            </a:extLst>
          </p:cNvPr>
          <p:cNvSpPr>
            <a:spLocks noGrp="1"/>
          </p:cNvSpPr>
          <p:nvPr>
            <p:ph type="sldNum" sz="quarter" idx="12"/>
          </p:nvPr>
        </p:nvSpPr>
        <p:spPr/>
        <p:txBody>
          <a:bodyPr/>
          <a:lstStyle/>
          <a:p>
            <a:fld id="{65ED97D7-7027-8B4D-AA3E-780DC707E82D}" type="slidenum">
              <a:rPr lang="en-TW" smtClean="0"/>
              <a:t>‹#›</a:t>
            </a:fld>
            <a:endParaRPr lang="en-TW"/>
          </a:p>
        </p:txBody>
      </p:sp>
    </p:spTree>
    <p:extLst>
      <p:ext uri="{BB962C8B-B14F-4D97-AF65-F5344CB8AC3E}">
        <p14:creationId xmlns:p14="http://schemas.microsoft.com/office/powerpoint/2010/main" val="2424140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CC839B-CD96-614A-B4BC-75030623789A}"/>
              </a:ext>
            </a:extLst>
          </p:cNvPr>
          <p:cNvSpPr>
            <a:spLocks noGrp="1"/>
          </p:cNvSpPr>
          <p:nvPr>
            <p:ph type="title"/>
          </p:nvPr>
        </p:nvSpPr>
        <p:spPr>
          <a:xfrm>
            <a:off x="839788" y="365125"/>
            <a:ext cx="10515600" cy="1325563"/>
          </a:xfrm>
        </p:spPr>
        <p:txBody>
          <a:bodyPr/>
          <a:lstStyle/>
          <a:p>
            <a:r>
              <a:rPr lang="en-US"/>
              <a:t>Click to edit Master title style</a:t>
            </a:r>
            <a:endParaRPr lang="en-TW"/>
          </a:p>
        </p:txBody>
      </p:sp>
      <p:sp>
        <p:nvSpPr>
          <p:cNvPr id="3" name="Text Placeholder 2">
            <a:extLst>
              <a:ext uri="{FF2B5EF4-FFF2-40B4-BE49-F238E27FC236}">
                <a16:creationId xmlns:a16="http://schemas.microsoft.com/office/drawing/2014/main" id="{8C9E0C42-A069-924B-81A0-CDF1819AEFD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D0CC63E-1A47-7D4F-98B1-45E7C51A989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W"/>
          </a:p>
        </p:txBody>
      </p:sp>
      <p:sp>
        <p:nvSpPr>
          <p:cNvPr id="5" name="Text Placeholder 4">
            <a:extLst>
              <a:ext uri="{FF2B5EF4-FFF2-40B4-BE49-F238E27FC236}">
                <a16:creationId xmlns:a16="http://schemas.microsoft.com/office/drawing/2014/main" id="{346445C9-9D95-8F47-AC7E-5AC151288C9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24D5D57-543F-D749-84DE-FA39B244C3F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W"/>
          </a:p>
        </p:txBody>
      </p:sp>
      <p:sp>
        <p:nvSpPr>
          <p:cNvPr id="7" name="Date Placeholder 6">
            <a:extLst>
              <a:ext uri="{FF2B5EF4-FFF2-40B4-BE49-F238E27FC236}">
                <a16:creationId xmlns:a16="http://schemas.microsoft.com/office/drawing/2014/main" id="{8087D321-B11C-C84D-AFFC-17F4CDC6B375}"/>
              </a:ext>
            </a:extLst>
          </p:cNvPr>
          <p:cNvSpPr>
            <a:spLocks noGrp="1"/>
          </p:cNvSpPr>
          <p:nvPr>
            <p:ph type="dt" sz="half" idx="10"/>
          </p:nvPr>
        </p:nvSpPr>
        <p:spPr/>
        <p:txBody>
          <a:bodyPr/>
          <a:lstStyle/>
          <a:p>
            <a:fld id="{77ADDA99-BF79-8B4D-AA69-9577DFF4E30D}" type="datetimeFigureOut">
              <a:rPr lang="en-TW" smtClean="0"/>
              <a:t>01/04/2022</a:t>
            </a:fld>
            <a:endParaRPr lang="en-TW"/>
          </a:p>
        </p:txBody>
      </p:sp>
      <p:sp>
        <p:nvSpPr>
          <p:cNvPr id="8" name="Footer Placeholder 7">
            <a:extLst>
              <a:ext uri="{FF2B5EF4-FFF2-40B4-BE49-F238E27FC236}">
                <a16:creationId xmlns:a16="http://schemas.microsoft.com/office/drawing/2014/main" id="{C601BB12-A0B4-D543-9B48-E2D52D08360B}"/>
              </a:ext>
            </a:extLst>
          </p:cNvPr>
          <p:cNvSpPr>
            <a:spLocks noGrp="1"/>
          </p:cNvSpPr>
          <p:nvPr>
            <p:ph type="ftr" sz="quarter" idx="11"/>
          </p:nvPr>
        </p:nvSpPr>
        <p:spPr/>
        <p:txBody>
          <a:bodyPr/>
          <a:lstStyle/>
          <a:p>
            <a:endParaRPr lang="en-TW"/>
          </a:p>
        </p:txBody>
      </p:sp>
      <p:sp>
        <p:nvSpPr>
          <p:cNvPr id="9" name="Slide Number Placeholder 8">
            <a:extLst>
              <a:ext uri="{FF2B5EF4-FFF2-40B4-BE49-F238E27FC236}">
                <a16:creationId xmlns:a16="http://schemas.microsoft.com/office/drawing/2014/main" id="{0DDA7ABE-30BE-5340-B1B4-4C0C9BC45A52}"/>
              </a:ext>
            </a:extLst>
          </p:cNvPr>
          <p:cNvSpPr>
            <a:spLocks noGrp="1"/>
          </p:cNvSpPr>
          <p:nvPr>
            <p:ph type="sldNum" sz="quarter" idx="12"/>
          </p:nvPr>
        </p:nvSpPr>
        <p:spPr/>
        <p:txBody>
          <a:bodyPr/>
          <a:lstStyle/>
          <a:p>
            <a:fld id="{65ED97D7-7027-8B4D-AA3E-780DC707E82D}" type="slidenum">
              <a:rPr lang="en-TW" smtClean="0"/>
              <a:t>‹#›</a:t>
            </a:fld>
            <a:endParaRPr lang="en-TW"/>
          </a:p>
        </p:txBody>
      </p:sp>
    </p:spTree>
    <p:extLst>
      <p:ext uri="{BB962C8B-B14F-4D97-AF65-F5344CB8AC3E}">
        <p14:creationId xmlns:p14="http://schemas.microsoft.com/office/powerpoint/2010/main" val="18934897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A05438-C6C4-EB48-A49E-5B3676AD3417}"/>
              </a:ext>
            </a:extLst>
          </p:cNvPr>
          <p:cNvSpPr>
            <a:spLocks noGrp="1"/>
          </p:cNvSpPr>
          <p:nvPr>
            <p:ph type="title"/>
          </p:nvPr>
        </p:nvSpPr>
        <p:spPr/>
        <p:txBody>
          <a:bodyPr/>
          <a:lstStyle/>
          <a:p>
            <a:r>
              <a:rPr lang="en-US"/>
              <a:t>Click to edit Master title style</a:t>
            </a:r>
            <a:endParaRPr lang="en-TW"/>
          </a:p>
        </p:txBody>
      </p:sp>
      <p:sp>
        <p:nvSpPr>
          <p:cNvPr id="3" name="Date Placeholder 2">
            <a:extLst>
              <a:ext uri="{FF2B5EF4-FFF2-40B4-BE49-F238E27FC236}">
                <a16:creationId xmlns:a16="http://schemas.microsoft.com/office/drawing/2014/main" id="{420919AA-D6D1-AB4D-BC18-092A780B0F35}"/>
              </a:ext>
            </a:extLst>
          </p:cNvPr>
          <p:cNvSpPr>
            <a:spLocks noGrp="1"/>
          </p:cNvSpPr>
          <p:nvPr>
            <p:ph type="dt" sz="half" idx="10"/>
          </p:nvPr>
        </p:nvSpPr>
        <p:spPr/>
        <p:txBody>
          <a:bodyPr/>
          <a:lstStyle/>
          <a:p>
            <a:fld id="{77ADDA99-BF79-8B4D-AA69-9577DFF4E30D}" type="datetimeFigureOut">
              <a:rPr lang="en-TW" smtClean="0"/>
              <a:t>01/04/2022</a:t>
            </a:fld>
            <a:endParaRPr lang="en-TW"/>
          </a:p>
        </p:txBody>
      </p:sp>
      <p:sp>
        <p:nvSpPr>
          <p:cNvPr id="4" name="Footer Placeholder 3">
            <a:extLst>
              <a:ext uri="{FF2B5EF4-FFF2-40B4-BE49-F238E27FC236}">
                <a16:creationId xmlns:a16="http://schemas.microsoft.com/office/drawing/2014/main" id="{E527A56D-A1D1-8340-8F2D-3188DA0AD3C0}"/>
              </a:ext>
            </a:extLst>
          </p:cNvPr>
          <p:cNvSpPr>
            <a:spLocks noGrp="1"/>
          </p:cNvSpPr>
          <p:nvPr>
            <p:ph type="ftr" sz="quarter" idx="11"/>
          </p:nvPr>
        </p:nvSpPr>
        <p:spPr/>
        <p:txBody>
          <a:bodyPr/>
          <a:lstStyle/>
          <a:p>
            <a:endParaRPr lang="en-TW"/>
          </a:p>
        </p:txBody>
      </p:sp>
      <p:sp>
        <p:nvSpPr>
          <p:cNvPr id="5" name="Slide Number Placeholder 4">
            <a:extLst>
              <a:ext uri="{FF2B5EF4-FFF2-40B4-BE49-F238E27FC236}">
                <a16:creationId xmlns:a16="http://schemas.microsoft.com/office/drawing/2014/main" id="{A02DF010-2362-C346-AC8E-E2532A1A8A45}"/>
              </a:ext>
            </a:extLst>
          </p:cNvPr>
          <p:cNvSpPr>
            <a:spLocks noGrp="1"/>
          </p:cNvSpPr>
          <p:nvPr>
            <p:ph type="sldNum" sz="quarter" idx="12"/>
          </p:nvPr>
        </p:nvSpPr>
        <p:spPr/>
        <p:txBody>
          <a:bodyPr/>
          <a:lstStyle/>
          <a:p>
            <a:fld id="{65ED97D7-7027-8B4D-AA3E-780DC707E82D}" type="slidenum">
              <a:rPr lang="en-TW" smtClean="0"/>
              <a:t>‹#›</a:t>
            </a:fld>
            <a:endParaRPr lang="en-TW"/>
          </a:p>
        </p:txBody>
      </p:sp>
    </p:spTree>
    <p:extLst>
      <p:ext uri="{BB962C8B-B14F-4D97-AF65-F5344CB8AC3E}">
        <p14:creationId xmlns:p14="http://schemas.microsoft.com/office/powerpoint/2010/main" val="5072054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6ED9A85-44AE-494C-BAC8-23BA247718D8}"/>
              </a:ext>
            </a:extLst>
          </p:cNvPr>
          <p:cNvSpPr>
            <a:spLocks noGrp="1"/>
          </p:cNvSpPr>
          <p:nvPr>
            <p:ph type="dt" sz="half" idx="10"/>
          </p:nvPr>
        </p:nvSpPr>
        <p:spPr/>
        <p:txBody>
          <a:bodyPr/>
          <a:lstStyle/>
          <a:p>
            <a:fld id="{77ADDA99-BF79-8B4D-AA69-9577DFF4E30D}" type="datetimeFigureOut">
              <a:rPr lang="en-TW" smtClean="0"/>
              <a:t>01/04/2022</a:t>
            </a:fld>
            <a:endParaRPr lang="en-TW"/>
          </a:p>
        </p:txBody>
      </p:sp>
      <p:sp>
        <p:nvSpPr>
          <p:cNvPr id="3" name="Footer Placeholder 2">
            <a:extLst>
              <a:ext uri="{FF2B5EF4-FFF2-40B4-BE49-F238E27FC236}">
                <a16:creationId xmlns:a16="http://schemas.microsoft.com/office/drawing/2014/main" id="{FE3645D7-7E65-BA4A-B130-1BF0E59BF596}"/>
              </a:ext>
            </a:extLst>
          </p:cNvPr>
          <p:cNvSpPr>
            <a:spLocks noGrp="1"/>
          </p:cNvSpPr>
          <p:nvPr>
            <p:ph type="ftr" sz="quarter" idx="11"/>
          </p:nvPr>
        </p:nvSpPr>
        <p:spPr/>
        <p:txBody>
          <a:bodyPr/>
          <a:lstStyle/>
          <a:p>
            <a:endParaRPr lang="en-TW"/>
          </a:p>
        </p:txBody>
      </p:sp>
      <p:sp>
        <p:nvSpPr>
          <p:cNvPr id="4" name="Slide Number Placeholder 3">
            <a:extLst>
              <a:ext uri="{FF2B5EF4-FFF2-40B4-BE49-F238E27FC236}">
                <a16:creationId xmlns:a16="http://schemas.microsoft.com/office/drawing/2014/main" id="{435D7D4E-8180-3347-8191-FD4A1A1301D3}"/>
              </a:ext>
            </a:extLst>
          </p:cNvPr>
          <p:cNvSpPr>
            <a:spLocks noGrp="1"/>
          </p:cNvSpPr>
          <p:nvPr>
            <p:ph type="sldNum" sz="quarter" idx="12"/>
          </p:nvPr>
        </p:nvSpPr>
        <p:spPr/>
        <p:txBody>
          <a:bodyPr/>
          <a:lstStyle/>
          <a:p>
            <a:fld id="{65ED97D7-7027-8B4D-AA3E-780DC707E82D}" type="slidenum">
              <a:rPr lang="en-TW" smtClean="0"/>
              <a:t>‹#›</a:t>
            </a:fld>
            <a:endParaRPr lang="en-TW"/>
          </a:p>
        </p:txBody>
      </p:sp>
    </p:spTree>
    <p:extLst>
      <p:ext uri="{BB962C8B-B14F-4D97-AF65-F5344CB8AC3E}">
        <p14:creationId xmlns:p14="http://schemas.microsoft.com/office/powerpoint/2010/main" val="3683223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C934AF-35AA-5E49-B919-279DC163559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TW"/>
          </a:p>
        </p:txBody>
      </p:sp>
      <p:sp>
        <p:nvSpPr>
          <p:cNvPr id="3" name="Content Placeholder 2">
            <a:extLst>
              <a:ext uri="{FF2B5EF4-FFF2-40B4-BE49-F238E27FC236}">
                <a16:creationId xmlns:a16="http://schemas.microsoft.com/office/drawing/2014/main" id="{ABCBDD56-5BB5-0B42-A363-C5EF6D4141D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W"/>
          </a:p>
        </p:txBody>
      </p:sp>
      <p:sp>
        <p:nvSpPr>
          <p:cNvPr id="4" name="Text Placeholder 3">
            <a:extLst>
              <a:ext uri="{FF2B5EF4-FFF2-40B4-BE49-F238E27FC236}">
                <a16:creationId xmlns:a16="http://schemas.microsoft.com/office/drawing/2014/main" id="{11EEE181-C73E-FC44-A082-87B56D559DC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74783CE-5BAA-CA47-8D9B-A8924354BBD9}"/>
              </a:ext>
            </a:extLst>
          </p:cNvPr>
          <p:cNvSpPr>
            <a:spLocks noGrp="1"/>
          </p:cNvSpPr>
          <p:nvPr>
            <p:ph type="dt" sz="half" idx="10"/>
          </p:nvPr>
        </p:nvSpPr>
        <p:spPr/>
        <p:txBody>
          <a:bodyPr/>
          <a:lstStyle/>
          <a:p>
            <a:fld id="{77ADDA99-BF79-8B4D-AA69-9577DFF4E30D}" type="datetimeFigureOut">
              <a:rPr lang="en-TW" smtClean="0"/>
              <a:t>01/04/2022</a:t>
            </a:fld>
            <a:endParaRPr lang="en-TW"/>
          </a:p>
        </p:txBody>
      </p:sp>
      <p:sp>
        <p:nvSpPr>
          <p:cNvPr id="6" name="Footer Placeholder 5">
            <a:extLst>
              <a:ext uri="{FF2B5EF4-FFF2-40B4-BE49-F238E27FC236}">
                <a16:creationId xmlns:a16="http://schemas.microsoft.com/office/drawing/2014/main" id="{C1989BDA-128A-8840-A72B-16CC52FC86CC}"/>
              </a:ext>
            </a:extLst>
          </p:cNvPr>
          <p:cNvSpPr>
            <a:spLocks noGrp="1"/>
          </p:cNvSpPr>
          <p:nvPr>
            <p:ph type="ftr" sz="quarter" idx="11"/>
          </p:nvPr>
        </p:nvSpPr>
        <p:spPr/>
        <p:txBody>
          <a:bodyPr/>
          <a:lstStyle/>
          <a:p>
            <a:endParaRPr lang="en-TW"/>
          </a:p>
        </p:txBody>
      </p:sp>
      <p:sp>
        <p:nvSpPr>
          <p:cNvPr id="7" name="Slide Number Placeholder 6">
            <a:extLst>
              <a:ext uri="{FF2B5EF4-FFF2-40B4-BE49-F238E27FC236}">
                <a16:creationId xmlns:a16="http://schemas.microsoft.com/office/drawing/2014/main" id="{BC0256C5-E423-E74E-9754-F9DE7A9B9ABB}"/>
              </a:ext>
            </a:extLst>
          </p:cNvPr>
          <p:cNvSpPr>
            <a:spLocks noGrp="1"/>
          </p:cNvSpPr>
          <p:nvPr>
            <p:ph type="sldNum" sz="quarter" idx="12"/>
          </p:nvPr>
        </p:nvSpPr>
        <p:spPr/>
        <p:txBody>
          <a:bodyPr/>
          <a:lstStyle/>
          <a:p>
            <a:fld id="{65ED97D7-7027-8B4D-AA3E-780DC707E82D}" type="slidenum">
              <a:rPr lang="en-TW" smtClean="0"/>
              <a:t>‹#›</a:t>
            </a:fld>
            <a:endParaRPr lang="en-TW"/>
          </a:p>
        </p:txBody>
      </p:sp>
    </p:spTree>
    <p:extLst>
      <p:ext uri="{BB962C8B-B14F-4D97-AF65-F5344CB8AC3E}">
        <p14:creationId xmlns:p14="http://schemas.microsoft.com/office/powerpoint/2010/main" val="1232861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B6CF6-11E7-E54C-8975-86D19DCDC8D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TW"/>
          </a:p>
        </p:txBody>
      </p:sp>
      <p:sp>
        <p:nvSpPr>
          <p:cNvPr id="3" name="Picture Placeholder 2">
            <a:extLst>
              <a:ext uri="{FF2B5EF4-FFF2-40B4-BE49-F238E27FC236}">
                <a16:creationId xmlns:a16="http://schemas.microsoft.com/office/drawing/2014/main" id="{9E9E9176-2C5D-FC4E-A400-EC5A4AE1498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TW"/>
          </a:p>
        </p:txBody>
      </p:sp>
      <p:sp>
        <p:nvSpPr>
          <p:cNvPr id="4" name="Text Placeholder 3">
            <a:extLst>
              <a:ext uri="{FF2B5EF4-FFF2-40B4-BE49-F238E27FC236}">
                <a16:creationId xmlns:a16="http://schemas.microsoft.com/office/drawing/2014/main" id="{96CA6D8C-02A1-3D47-9DB3-6ED6F3CD31C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8FEBA67-0371-5548-BEEC-2B5BB77377B3}"/>
              </a:ext>
            </a:extLst>
          </p:cNvPr>
          <p:cNvSpPr>
            <a:spLocks noGrp="1"/>
          </p:cNvSpPr>
          <p:nvPr>
            <p:ph type="dt" sz="half" idx="10"/>
          </p:nvPr>
        </p:nvSpPr>
        <p:spPr/>
        <p:txBody>
          <a:bodyPr/>
          <a:lstStyle/>
          <a:p>
            <a:fld id="{77ADDA99-BF79-8B4D-AA69-9577DFF4E30D}" type="datetimeFigureOut">
              <a:rPr lang="en-TW" smtClean="0"/>
              <a:t>01/04/2022</a:t>
            </a:fld>
            <a:endParaRPr lang="en-TW"/>
          </a:p>
        </p:txBody>
      </p:sp>
      <p:sp>
        <p:nvSpPr>
          <p:cNvPr id="6" name="Footer Placeholder 5">
            <a:extLst>
              <a:ext uri="{FF2B5EF4-FFF2-40B4-BE49-F238E27FC236}">
                <a16:creationId xmlns:a16="http://schemas.microsoft.com/office/drawing/2014/main" id="{4EADE9C8-8E86-A044-8179-0CDEE261FF69}"/>
              </a:ext>
            </a:extLst>
          </p:cNvPr>
          <p:cNvSpPr>
            <a:spLocks noGrp="1"/>
          </p:cNvSpPr>
          <p:nvPr>
            <p:ph type="ftr" sz="quarter" idx="11"/>
          </p:nvPr>
        </p:nvSpPr>
        <p:spPr/>
        <p:txBody>
          <a:bodyPr/>
          <a:lstStyle/>
          <a:p>
            <a:endParaRPr lang="en-TW"/>
          </a:p>
        </p:txBody>
      </p:sp>
      <p:sp>
        <p:nvSpPr>
          <p:cNvPr id="7" name="Slide Number Placeholder 6">
            <a:extLst>
              <a:ext uri="{FF2B5EF4-FFF2-40B4-BE49-F238E27FC236}">
                <a16:creationId xmlns:a16="http://schemas.microsoft.com/office/drawing/2014/main" id="{06411D00-CF9B-D044-B1CB-3C6602C636EE}"/>
              </a:ext>
            </a:extLst>
          </p:cNvPr>
          <p:cNvSpPr>
            <a:spLocks noGrp="1"/>
          </p:cNvSpPr>
          <p:nvPr>
            <p:ph type="sldNum" sz="quarter" idx="12"/>
          </p:nvPr>
        </p:nvSpPr>
        <p:spPr/>
        <p:txBody>
          <a:bodyPr/>
          <a:lstStyle/>
          <a:p>
            <a:fld id="{65ED97D7-7027-8B4D-AA3E-780DC707E82D}" type="slidenum">
              <a:rPr lang="en-TW" smtClean="0"/>
              <a:t>‹#›</a:t>
            </a:fld>
            <a:endParaRPr lang="en-TW"/>
          </a:p>
        </p:txBody>
      </p:sp>
    </p:spTree>
    <p:extLst>
      <p:ext uri="{BB962C8B-B14F-4D97-AF65-F5344CB8AC3E}">
        <p14:creationId xmlns:p14="http://schemas.microsoft.com/office/powerpoint/2010/main" val="37204455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D89EAC1-0725-EB49-9378-C4B0DF2927C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TW"/>
          </a:p>
        </p:txBody>
      </p:sp>
      <p:sp>
        <p:nvSpPr>
          <p:cNvPr id="3" name="Text Placeholder 2">
            <a:extLst>
              <a:ext uri="{FF2B5EF4-FFF2-40B4-BE49-F238E27FC236}">
                <a16:creationId xmlns:a16="http://schemas.microsoft.com/office/drawing/2014/main" id="{C1DC3D9D-E4A2-364A-A1F2-039E5E8DEFF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TW" dirty="0"/>
          </a:p>
        </p:txBody>
      </p:sp>
      <p:sp>
        <p:nvSpPr>
          <p:cNvPr id="4" name="Date Placeholder 3">
            <a:extLst>
              <a:ext uri="{FF2B5EF4-FFF2-40B4-BE49-F238E27FC236}">
                <a16:creationId xmlns:a16="http://schemas.microsoft.com/office/drawing/2014/main" id="{FD928E5B-A6E1-CC4E-9BDD-59347EAE4D8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7ADDA99-BF79-8B4D-AA69-9577DFF4E30D}" type="datetimeFigureOut">
              <a:rPr lang="en-TW" smtClean="0"/>
              <a:t>01/04/2022</a:t>
            </a:fld>
            <a:endParaRPr lang="en-TW"/>
          </a:p>
        </p:txBody>
      </p:sp>
      <p:sp>
        <p:nvSpPr>
          <p:cNvPr id="5" name="Footer Placeholder 4">
            <a:extLst>
              <a:ext uri="{FF2B5EF4-FFF2-40B4-BE49-F238E27FC236}">
                <a16:creationId xmlns:a16="http://schemas.microsoft.com/office/drawing/2014/main" id="{3CD8A4B8-1AEF-3940-9FA7-5B8DE067151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TW" dirty="0"/>
          </a:p>
        </p:txBody>
      </p:sp>
      <p:sp>
        <p:nvSpPr>
          <p:cNvPr id="6" name="Slide Number Placeholder 5">
            <a:extLst>
              <a:ext uri="{FF2B5EF4-FFF2-40B4-BE49-F238E27FC236}">
                <a16:creationId xmlns:a16="http://schemas.microsoft.com/office/drawing/2014/main" id="{73E81AEB-46F3-454C-9AB8-FD0DB55D6F4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5ED97D7-7027-8B4D-AA3E-780DC707E82D}" type="slidenum">
              <a:rPr lang="en-TW" smtClean="0"/>
              <a:t>‹#›</a:t>
            </a:fld>
            <a:endParaRPr lang="en-TW"/>
          </a:p>
        </p:txBody>
      </p:sp>
    </p:spTree>
    <p:extLst>
      <p:ext uri="{BB962C8B-B14F-4D97-AF65-F5344CB8AC3E}">
        <p14:creationId xmlns:p14="http://schemas.microsoft.com/office/powerpoint/2010/main" val="3959564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7.svg"/><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5" Type="http://schemas.openxmlformats.org/officeDocument/2006/relationships/image" Target="../media/image20.svg"/><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9.svg"/><Relationship Id="rId7" Type="http://schemas.openxmlformats.org/officeDocument/2006/relationships/image" Target="../media/image33.sv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svg"/><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Layout" Target="../slideLayouts/slideLayout2.xml"/><Relationship Id="rId5" Type="http://schemas.openxmlformats.org/officeDocument/2006/relationships/image" Target="../media/image31.svg"/><Relationship Id="rId4" Type="http://schemas.openxmlformats.org/officeDocument/2006/relationships/image" Target="../media/image30.png"/></Relationships>
</file>

<file path=ppt/slides/_rels/slide22.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40.sv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3.svg"/><Relationship Id="rId7" Type="http://schemas.openxmlformats.org/officeDocument/2006/relationships/image" Target="../media/image47.svg"/><Relationship Id="rId2" Type="http://schemas.openxmlformats.org/officeDocument/2006/relationships/image" Target="../media/image42.png"/><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svg"/><Relationship Id="rId4" Type="http://schemas.openxmlformats.org/officeDocument/2006/relationships/image" Target="../media/image44.png"/></Relationships>
</file>

<file path=ppt/slides/_rels/slide29.xml.rels><?xml version="1.0" encoding="UTF-8" standalone="yes"?>
<Relationships xmlns="http://schemas.openxmlformats.org/package/2006/relationships"><Relationship Id="rId3" Type="http://schemas.openxmlformats.org/officeDocument/2006/relationships/image" Target="../media/image49.svg"/><Relationship Id="rId2" Type="http://schemas.openxmlformats.org/officeDocument/2006/relationships/image" Target="../media/image48.png"/><Relationship Id="rId1" Type="http://schemas.openxmlformats.org/officeDocument/2006/relationships/slideLayout" Target="../slideLayouts/slideLayout2.xml"/><Relationship Id="rId5" Type="http://schemas.openxmlformats.org/officeDocument/2006/relationships/image" Target="../media/image51.svg"/><Relationship Id="rId4" Type="http://schemas.openxmlformats.org/officeDocument/2006/relationships/image" Target="../media/image5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3.svg"/><Relationship Id="rId2" Type="http://schemas.openxmlformats.org/officeDocument/2006/relationships/image" Target="../media/image52.png"/><Relationship Id="rId1" Type="http://schemas.openxmlformats.org/officeDocument/2006/relationships/slideLayout" Target="../slideLayouts/slideLayout2.xml"/><Relationship Id="rId5" Type="http://schemas.openxmlformats.org/officeDocument/2006/relationships/image" Target="../media/image55.svg"/><Relationship Id="rId4" Type="http://schemas.openxmlformats.org/officeDocument/2006/relationships/image" Target="../media/image54.png"/></Relationships>
</file>

<file path=ppt/slides/_rels/slide31.xml.rels><?xml version="1.0" encoding="UTF-8" standalone="yes"?>
<Relationships xmlns="http://schemas.openxmlformats.org/package/2006/relationships"><Relationship Id="rId3" Type="http://schemas.openxmlformats.org/officeDocument/2006/relationships/image" Target="../media/image57.sv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9.svg"/><Relationship Id="rId2" Type="http://schemas.openxmlformats.org/officeDocument/2006/relationships/image" Target="../media/image58.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61.sv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sv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6.png"/><Relationship Id="rId7" Type="http://schemas.openxmlformats.org/officeDocument/2006/relationships/image" Target="../media/image11.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7.sv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DCB5928-DC7D-4612-9922-441966E156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Freeform: Shape 10">
            <a:extLst>
              <a:ext uri="{FF2B5EF4-FFF2-40B4-BE49-F238E27FC236}">
                <a16:creationId xmlns:a16="http://schemas.microsoft.com/office/drawing/2014/main" id="{682C1161-1736-45EC-99B7-33F3CAE9D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rgbClr val="E6E6E6"/>
            </a:solidFill>
          </a:ln>
          <a:effectLst>
            <a:outerShdw blurRad="762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Freeform: Shape 12">
            <a:extLst>
              <a:ext uri="{FF2B5EF4-FFF2-40B4-BE49-F238E27FC236}">
                <a16:creationId xmlns:a16="http://schemas.microsoft.com/office/drawing/2014/main" id="{84D4DDB8-B68F-45B0-9F62-C4279996F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A4F53FC-0F65-444F-BDF4-F2E45F8BBE67}"/>
              </a:ext>
            </a:extLst>
          </p:cNvPr>
          <p:cNvSpPr>
            <a:spLocks noGrp="1"/>
          </p:cNvSpPr>
          <p:nvPr>
            <p:ph type="ctrTitle"/>
          </p:nvPr>
        </p:nvSpPr>
        <p:spPr>
          <a:xfrm>
            <a:off x="477981" y="1122363"/>
            <a:ext cx="4023360" cy="3204134"/>
          </a:xfrm>
        </p:spPr>
        <p:txBody>
          <a:bodyPr anchor="b">
            <a:normAutofit/>
          </a:bodyPr>
          <a:lstStyle/>
          <a:p>
            <a:pPr algn="l"/>
            <a:r>
              <a:rPr lang="en-TW" sz="4800" dirty="0"/>
              <a:t>Discrete Math Chapter </a:t>
            </a:r>
            <a:r>
              <a:rPr lang="en-US" sz="4800" dirty="0"/>
              <a:t>7</a:t>
            </a:r>
            <a:endParaRPr lang="en-TW" sz="4800" dirty="0"/>
          </a:p>
        </p:txBody>
      </p:sp>
      <p:sp>
        <p:nvSpPr>
          <p:cNvPr id="3" name="Subtitle 2">
            <a:extLst>
              <a:ext uri="{FF2B5EF4-FFF2-40B4-BE49-F238E27FC236}">
                <a16:creationId xmlns:a16="http://schemas.microsoft.com/office/drawing/2014/main" id="{1FE4A9E6-6128-A14E-9A48-A4D6DF383ABD}"/>
              </a:ext>
            </a:extLst>
          </p:cNvPr>
          <p:cNvSpPr>
            <a:spLocks noGrp="1"/>
          </p:cNvSpPr>
          <p:nvPr>
            <p:ph type="subTitle" idx="1"/>
          </p:nvPr>
        </p:nvSpPr>
        <p:spPr>
          <a:xfrm>
            <a:off x="477981" y="4872922"/>
            <a:ext cx="3933306" cy="1208141"/>
          </a:xfrm>
        </p:spPr>
        <p:txBody>
          <a:bodyPr>
            <a:normAutofit fontScale="92500" lnSpcReduction="10000"/>
          </a:bodyPr>
          <a:lstStyle/>
          <a:p>
            <a:pPr algn="l"/>
            <a:r>
              <a:rPr lang="en-US" sz="4800" i="1" dirty="0"/>
              <a:t>Graphs Algorithms</a:t>
            </a:r>
            <a:endParaRPr lang="en-TW" sz="4800" i="1" dirty="0"/>
          </a:p>
        </p:txBody>
      </p:sp>
      <p:sp>
        <p:nvSpPr>
          <p:cNvPr id="15" name="Rectangle 1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7" name="Rectangle 1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Graphic 4">
            <a:extLst>
              <a:ext uri="{FF2B5EF4-FFF2-40B4-BE49-F238E27FC236}">
                <a16:creationId xmlns:a16="http://schemas.microsoft.com/office/drawing/2014/main" id="{66527E03-E486-1743-8B76-19768CBE22D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096000" y="949476"/>
            <a:ext cx="4959047" cy="4959047"/>
          </a:xfrm>
          <a:prstGeom prst="rect">
            <a:avLst/>
          </a:prstGeom>
        </p:spPr>
      </p:pic>
    </p:spTree>
    <p:extLst>
      <p:ext uri="{BB962C8B-B14F-4D97-AF65-F5344CB8AC3E}">
        <p14:creationId xmlns:p14="http://schemas.microsoft.com/office/powerpoint/2010/main" val="7802713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5228EA-4D75-5349-9BBC-DE758459E1E7}"/>
              </a:ext>
            </a:extLst>
          </p:cNvPr>
          <p:cNvSpPr>
            <a:spLocks noGrp="1"/>
          </p:cNvSpPr>
          <p:nvPr>
            <p:ph type="title"/>
          </p:nvPr>
        </p:nvSpPr>
        <p:spPr/>
        <p:txBody>
          <a:bodyPr/>
          <a:lstStyle/>
          <a:p>
            <a:r>
              <a:rPr lang="en-TW" dirty="0"/>
              <a:t>Boolean Adjacency Matrix</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79D482D-F467-7649-A8EC-AC5632318441}"/>
                  </a:ext>
                </a:extLst>
              </p:cNvPr>
              <p:cNvSpPr>
                <a:spLocks noGrp="1"/>
              </p:cNvSpPr>
              <p:nvPr>
                <p:ph idx="1"/>
              </p:nvPr>
            </p:nvSpPr>
            <p:spPr>
              <a:xfrm>
                <a:off x="838200" y="1825624"/>
                <a:ext cx="10515600" cy="4871737"/>
              </a:xfrm>
            </p:spPr>
            <p:txBody>
              <a:bodyPr>
                <a:normAutofit/>
              </a:bodyPr>
              <a:lstStyle/>
              <a:p>
                <a:pPr marL="0" indent="0">
                  <a:buNone/>
                </a:pPr>
                <a:r>
                  <a:rPr lang="en-TW" dirty="0"/>
                  <a:t>Therefore, we can see that the meaning of (i, j) element in </a:t>
                </a:r>
                <a14:m>
                  <m:oMath xmlns:m="http://schemas.openxmlformats.org/officeDocument/2006/math">
                    <m:sSup>
                      <m:sSupPr>
                        <m:ctrlPr>
                          <a:rPr lang="en-TW" i="1">
                            <a:latin typeface="Cambria Math" panose="02040503050406030204" pitchFamily="18" charset="0"/>
                          </a:rPr>
                        </m:ctrlPr>
                      </m:sSupPr>
                      <m:e>
                        <m:r>
                          <a:rPr lang="en-US" i="1">
                            <a:latin typeface="Cambria Math" panose="02040503050406030204" pitchFamily="18" charset="0"/>
                          </a:rPr>
                          <m:t>𝑀</m:t>
                        </m:r>
                      </m:e>
                      <m:sup>
                        <m:r>
                          <a:rPr lang="en-US" i="1">
                            <a:latin typeface="Cambria Math" panose="02040503050406030204" pitchFamily="18" charset="0"/>
                          </a:rPr>
                          <m:t>2</m:t>
                        </m:r>
                      </m:sup>
                    </m:sSup>
                  </m:oMath>
                </a14:m>
                <a:r>
                  <a:rPr lang="en-TW" dirty="0"/>
                  <a:t> is “a boolean value indicating whether there’s a path with length = 2, from point i to j.”</a:t>
                </a:r>
              </a:p>
              <a:p>
                <a:pPr marL="0" indent="0">
                  <a:buNone/>
                </a:pPr>
                <a:r>
                  <a:rPr lang="en-TW" dirty="0"/>
                  <a:t>With the same principle, the meaning of (i, j) element in </a:t>
                </a:r>
                <a14:m>
                  <m:oMath xmlns:m="http://schemas.openxmlformats.org/officeDocument/2006/math">
                    <m:sSup>
                      <m:sSupPr>
                        <m:ctrlPr>
                          <a:rPr lang="en-TW" i="1">
                            <a:latin typeface="Cambria Math" panose="02040503050406030204" pitchFamily="18" charset="0"/>
                          </a:rPr>
                        </m:ctrlPr>
                      </m:sSupPr>
                      <m:e>
                        <m:r>
                          <a:rPr lang="en-US" i="1">
                            <a:latin typeface="Cambria Math" panose="02040503050406030204" pitchFamily="18" charset="0"/>
                          </a:rPr>
                          <m:t>𝑀</m:t>
                        </m:r>
                      </m:e>
                      <m:sup>
                        <m:r>
                          <a:rPr lang="en-US" b="0" i="1" smtClean="0">
                            <a:latin typeface="Cambria Math" panose="02040503050406030204" pitchFamily="18" charset="0"/>
                          </a:rPr>
                          <m:t>𝑘</m:t>
                        </m:r>
                      </m:sup>
                    </m:sSup>
                  </m:oMath>
                </a14:m>
                <a:r>
                  <a:rPr lang="en-TW" dirty="0"/>
                  <a:t> is “a boolean value indicating whether there’s a path with length = k, from point i to j.”</a:t>
                </a:r>
              </a:p>
              <a:p>
                <a:pPr marL="0" indent="0">
                  <a:buNone/>
                </a:pPr>
                <a:r>
                  <a:rPr lang="en-TW" dirty="0"/>
                  <a:t>After getting </a:t>
                </a:r>
                <a14:m>
                  <m:oMath xmlns:m="http://schemas.openxmlformats.org/officeDocument/2006/math">
                    <m:r>
                      <m:rPr>
                        <m:sty m:val="p"/>
                      </m:rPr>
                      <a:rPr lang="en-US" b="0" i="0" smtClean="0">
                        <a:latin typeface="Cambria Math" panose="02040503050406030204" pitchFamily="18" charset="0"/>
                      </a:rPr>
                      <m:t>M</m:t>
                    </m:r>
                    <m:r>
                      <a:rPr lang="en-US" b="0" i="0" smtClean="0">
                        <a:latin typeface="Cambria Math" panose="02040503050406030204" pitchFamily="18" charset="0"/>
                      </a:rPr>
                      <m:t>, </m:t>
                    </m:r>
                    <m:sSup>
                      <m:sSupPr>
                        <m:ctrlPr>
                          <a:rPr lang="en-TW" i="1">
                            <a:latin typeface="Cambria Math" panose="02040503050406030204" pitchFamily="18" charset="0"/>
                          </a:rPr>
                        </m:ctrlPr>
                      </m:sSupPr>
                      <m:e>
                        <m:r>
                          <a:rPr lang="en-US" i="1">
                            <a:latin typeface="Cambria Math" panose="02040503050406030204" pitchFamily="18" charset="0"/>
                          </a:rPr>
                          <m:t>𝑀</m:t>
                        </m:r>
                      </m:e>
                      <m:sup>
                        <m:r>
                          <a:rPr lang="en-US" i="1">
                            <a:latin typeface="Cambria Math" panose="02040503050406030204" pitchFamily="18" charset="0"/>
                          </a:rPr>
                          <m:t>2</m:t>
                        </m:r>
                      </m:sup>
                    </m:sSup>
                    <m:r>
                      <a:rPr lang="en-US">
                        <a:latin typeface="Cambria Math" panose="02040503050406030204" pitchFamily="18" charset="0"/>
                      </a:rPr>
                      <m:t>, </m:t>
                    </m:r>
                    <m:sSup>
                      <m:sSupPr>
                        <m:ctrlPr>
                          <a:rPr lang="en-TW" i="1">
                            <a:latin typeface="Cambria Math" panose="02040503050406030204" pitchFamily="18" charset="0"/>
                          </a:rPr>
                        </m:ctrlPr>
                      </m:sSupPr>
                      <m:e>
                        <m:r>
                          <a:rPr lang="en-US" i="1">
                            <a:latin typeface="Cambria Math" panose="02040503050406030204" pitchFamily="18" charset="0"/>
                          </a:rPr>
                          <m:t>𝑀</m:t>
                        </m:r>
                      </m:e>
                      <m:sup>
                        <m:r>
                          <a:rPr lang="en-US" i="1">
                            <a:latin typeface="Cambria Math" panose="02040503050406030204" pitchFamily="18" charset="0"/>
                          </a:rPr>
                          <m:t>3</m:t>
                        </m:r>
                      </m:sup>
                    </m:sSup>
                    <m:r>
                      <a:rPr lang="en-US" i="1">
                        <a:latin typeface="Cambria Math" panose="02040503050406030204" pitchFamily="18" charset="0"/>
                      </a:rPr>
                      <m:t>,</m:t>
                    </m:r>
                  </m:oMath>
                </a14:m>
                <a:r>
                  <a:rPr lang="en-TW" dirty="0"/>
                  <a:t> and </a:t>
                </a:r>
                <a14:m>
                  <m:oMath xmlns:m="http://schemas.openxmlformats.org/officeDocument/2006/math">
                    <m:sSup>
                      <m:sSupPr>
                        <m:ctrlPr>
                          <a:rPr lang="en-TW" i="1">
                            <a:latin typeface="Cambria Math" panose="02040503050406030204" pitchFamily="18" charset="0"/>
                          </a:rPr>
                        </m:ctrlPr>
                      </m:sSupPr>
                      <m:e>
                        <m:r>
                          <a:rPr lang="en-US" i="1">
                            <a:latin typeface="Cambria Math" panose="02040503050406030204" pitchFamily="18" charset="0"/>
                          </a:rPr>
                          <m:t>𝑀</m:t>
                        </m:r>
                      </m:e>
                      <m:sup>
                        <m:r>
                          <a:rPr lang="en-US" i="1">
                            <a:latin typeface="Cambria Math" panose="02040503050406030204" pitchFamily="18" charset="0"/>
                          </a:rPr>
                          <m:t>4</m:t>
                        </m:r>
                      </m:sup>
                    </m:sSup>
                  </m:oMath>
                </a14:m>
                <a:r>
                  <a:rPr lang="en-TW" dirty="0"/>
                  <a:t>, we can union all 4 matrices to form the reachability matrix. Why don’t we need more matrix? Well, it’s because that, in a graph of 4 nodes, the longest path from one node to another node is 4 (which is a cycle). In a graph of n nodes, the longest path from one node to another node is n.</a:t>
                </a:r>
              </a:p>
            </p:txBody>
          </p:sp>
        </mc:Choice>
        <mc:Fallback xmlns="">
          <p:sp>
            <p:nvSpPr>
              <p:cNvPr id="3" name="Content Placeholder 2">
                <a:extLst>
                  <a:ext uri="{FF2B5EF4-FFF2-40B4-BE49-F238E27FC236}">
                    <a16:creationId xmlns:a16="http://schemas.microsoft.com/office/drawing/2014/main" id="{C79D482D-F467-7649-A8EC-AC5632318441}"/>
                  </a:ext>
                </a:extLst>
              </p:cNvPr>
              <p:cNvSpPr>
                <a:spLocks noGrp="1" noRot="1" noChangeAspect="1" noMove="1" noResize="1" noEditPoints="1" noAdjustHandles="1" noChangeArrowheads="1" noChangeShapeType="1" noTextEdit="1"/>
              </p:cNvSpPr>
              <p:nvPr>
                <p:ph idx="1"/>
              </p:nvPr>
            </p:nvSpPr>
            <p:spPr>
              <a:xfrm>
                <a:off x="838200" y="1825624"/>
                <a:ext cx="10515600" cy="4871737"/>
              </a:xfrm>
              <a:blipFill>
                <a:blip r:embed="rId2"/>
                <a:stretch>
                  <a:fillRect l="-1206" t="-2078" r="-603"/>
                </a:stretch>
              </a:blipFill>
            </p:spPr>
            <p:txBody>
              <a:bodyPr/>
              <a:lstStyle/>
              <a:p>
                <a:r>
                  <a:rPr lang="en-TW">
                    <a:noFill/>
                  </a:rPr>
                  <a:t> </a:t>
                </a:r>
              </a:p>
            </p:txBody>
          </p:sp>
        </mc:Fallback>
      </mc:AlternateContent>
    </p:spTree>
    <p:extLst>
      <p:ext uri="{BB962C8B-B14F-4D97-AF65-F5344CB8AC3E}">
        <p14:creationId xmlns:p14="http://schemas.microsoft.com/office/powerpoint/2010/main" val="14749428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C700F1-D06F-3649-B029-665648AD888D}"/>
              </a:ext>
            </a:extLst>
          </p:cNvPr>
          <p:cNvSpPr>
            <a:spLocks noGrp="1"/>
          </p:cNvSpPr>
          <p:nvPr>
            <p:ph type="title"/>
          </p:nvPr>
        </p:nvSpPr>
        <p:spPr/>
        <p:txBody>
          <a:bodyPr/>
          <a:lstStyle/>
          <a:p>
            <a:r>
              <a:rPr lang="en-TW" dirty="0"/>
              <a:t>Boolean Adjacency Matrix</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CFD8FDE-C664-A54D-90C7-D465B6FCA499}"/>
                  </a:ext>
                </a:extLst>
              </p:cNvPr>
              <p:cNvSpPr>
                <a:spLocks noGrp="1"/>
              </p:cNvSpPr>
              <p:nvPr>
                <p:ph idx="1"/>
              </p:nvPr>
            </p:nvSpPr>
            <p:spPr>
              <a:xfrm>
                <a:off x="838200" y="1825625"/>
                <a:ext cx="7005638" cy="4667250"/>
              </a:xfrm>
            </p:spPr>
            <p:txBody>
              <a:bodyPr>
                <a:normAutofit/>
              </a:bodyPr>
              <a:lstStyle/>
              <a:p>
                <a:pPr marL="0" indent="0">
                  <a:buNone/>
                </a:pPr>
                <a:r>
                  <a:rPr lang="en-TW" dirty="0"/>
                  <a:t>If we have a graph of n nodes, then we need to find </a:t>
                </a:r>
                <a14:m>
                  <m:oMath xmlns:m="http://schemas.openxmlformats.org/officeDocument/2006/math">
                    <m:r>
                      <a:rPr lang="en-US" b="0" i="1" smtClean="0">
                        <a:latin typeface="Cambria Math" panose="02040503050406030204" pitchFamily="18" charset="0"/>
                      </a:rPr>
                      <m:t>𝑀</m:t>
                    </m:r>
                    <m:r>
                      <a:rPr lang="en-US" b="0" i="1" smtClean="0">
                        <a:latin typeface="Cambria Math" panose="02040503050406030204" pitchFamily="18" charset="0"/>
                      </a:rPr>
                      <m:t>, </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𝑀</m:t>
                        </m:r>
                      </m:e>
                      <m:sup>
                        <m:r>
                          <a:rPr lang="en-US" b="0" i="1" smtClean="0">
                            <a:latin typeface="Cambria Math" panose="02040503050406030204" pitchFamily="18" charset="0"/>
                          </a:rPr>
                          <m:t>2</m:t>
                        </m:r>
                      </m:sup>
                    </m:sSup>
                    <m:r>
                      <a:rPr lang="en-US" b="0" i="1" smtClean="0">
                        <a:latin typeface="Cambria Math" panose="02040503050406030204" pitchFamily="18" charset="0"/>
                      </a:rPr>
                      <m:t>, …, </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𝑀</m:t>
                        </m:r>
                      </m:e>
                      <m:sup>
                        <m:r>
                          <a:rPr lang="en-US" b="0" i="1" smtClean="0">
                            <a:latin typeface="Cambria Math" panose="02040503050406030204" pitchFamily="18" charset="0"/>
                          </a:rPr>
                          <m:t>𝑛</m:t>
                        </m:r>
                      </m:sup>
                    </m:sSup>
                  </m:oMath>
                </a14:m>
                <a:r>
                  <a:rPr lang="en-TW" dirty="0"/>
                  <a:t>, then union all boolean adjacency matrix, then the result would be the reachability matrix.</a:t>
                </a:r>
              </a:p>
              <a:p>
                <a:pPr marL="0" indent="0">
                  <a:buNone/>
                </a:pPr>
                <a:r>
                  <a:rPr lang="en-TW" dirty="0"/>
                  <a:t>By looking at the first row of reachability matrix and the graph, we can see that B, C, D are reachable from A. By looking at the graph, we know it’s true. No matter what path we take, A is not reachable from A.</a:t>
                </a:r>
              </a:p>
              <a:p>
                <a:pPr marL="0" indent="0">
                  <a:buNone/>
                </a:pPr>
                <a:r>
                  <a:rPr lang="en-TW" sz="2000" dirty="0"/>
                  <a:t>*. If interested, you can check all rows of the reachability matrix is correctly indicating the reachability from one node to another node.</a:t>
                </a:r>
              </a:p>
            </p:txBody>
          </p:sp>
        </mc:Choice>
        <mc:Fallback xmlns="">
          <p:sp>
            <p:nvSpPr>
              <p:cNvPr id="3" name="Content Placeholder 2">
                <a:extLst>
                  <a:ext uri="{FF2B5EF4-FFF2-40B4-BE49-F238E27FC236}">
                    <a16:creationId xmlns:a16="http://schemas.microsoft.com/office/drawing/2014/main" id="{ECFD8FDE-C664-A54D-90C7-D465B6FCA499}"/>
                  </a:ext>
                </a:extLst>
              </p:cNvPr>
              <p:cNvSpPr>
                <a:spLocks noGrp="1" noRot="1" noChangeAspect="1" noMove="1" noResize="1" noEditPoints="1" noAdjustHandles="1" noChangeArrowheads="1" noChangeShapeType="1" noTextEdit="1"/>
              </p:cNvSpPr>
              <p:nvPr>
                <p:ph idx="1"/>
              </p:nvPr>
            </p:nvSpPr>
            <p:spPr>
              <a:xfrm>
                <a:off x="838200" y="1825625"/>
                <a:ext cx="7005638" cy="4667250"/>
              </a:xfrm>
              <a:blipFill>
                <a:blip r:embed="rId3"/>
                <a:stretch>
                  <a:fillRect l="-1812" t="-2168" r="-2355" b="-1355"/>
                </a:stretch>
              </a:blipFill>
            </p:spPr>
            <p:txBody>
              <a:bodyPr/>
              <a:lstStyle/>
              <a:p>
                <a:r>
                  <a:rPr lang="en-TW">
                    <a:noFill/>
                  </a:rPr>
                  <a:t> </a:t>
                </a:r>
              </a:p>
            </p:txBody>
          </p:sp>
        </mc:Fallback>
      </mc:AlternateContent>
      <p:pic>
        <p:nvPicPr>
          <p:cNvPr id="4" name="Graphic 3">
            <a:extLst>
              <a:ext uri="{FF2B5EF4-FFF2-40B4-BE49-F238E27FC236}">
                <a16:creationId xmlns:a16="http://schemas.microsoft.com/office/drawing/2014/main" id="{4993BE6D-058A-BE4E-A233-A63236C6A9B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066903" y="1825625"/>
            <a:ext cx="3429000" cy="2457450"/>
          </a:xfrm>
          <a:prstGeom prst="rect">
            <a:avLst/>
          </a:prstGeom>
        </p:spPr>
      </p:pic>
      <p:pic>
        <p:nvPicPr>
          <p:cNvPr id="5" name="Picture 4" descr="A picture containing text&#10;&#10;Description automatically generated">
            <a:extLst>
              <a:ext uri="{FF2B5EF4-FFF2-40B4-BE49-F238E27FC236}">
                <a16:creationId xmlns:a16="http://schemas.microsoft.com/office/drawing/2014/main" id="{65797BBC-1AB7-A643-A525-50EE7AB565DD}"/>
              </a:ext>
            </a:extLst>
          </p:cNvPr>
          <p:cNvPicPr>
            <a:picLocks noChangeAspect="1"/>
          </p:cNvPicPr>
          <p:nvPr/>
        </p:nvPicPr>
        <p:blipFill>
          <a:blip r:embed="rId6"/>
          <a:stretch>
            <a:fillRect/>
          </a:stretch>
        </p:blipFill>
        <p:spPr>
          <a:xfrm>
            <a:off x="8192444" y="4583054"/>
            <a:ext cx="3429000" cy="1269242"/>
          </a:xfrm>
          <a:prstGeom prst="rect">
            <a:avLst/>
          </a:prstGeom>
        </p:spPr>
      </p:pic>
    </p:spTree>
    <p:extLst>
      <p:ext uri="{BB962C8B-B14F-4D97-AF65-F5344CB8AC3E}">
        <p14:creationId xmlns:p14="http://schemas.microsoft.com/office/powerpoint/2010/main" val="30131090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78F90-EE50-6348-A089-BAC3610B8E3F}"/>
              </a:ext>
            </a:extLst>
          </p:cNvPr>
          <p:cNvSpPr>
            <a:spLocks noGrp="1"/>
          </p:cNvSpPr>
          <p:nvPr>
            <p:ph type="title"/>
          </p:nvPr>
        </p:nvSpPr>
        <p:spPr/>
        <p:txBody>
          <a:bodyPr/>
          <a:lstStyle/>
          <a:p>
            <a:r>
              <a:rPr lang="en-TW" dirty="0"/>
              <a:t>Floyd-Warshall Algorithm</a:t>
            </a:r>
          </a:p>
        </p:txBody>
      </p:sp>
      <p:sp>
        <p:nvSpPr>
          <p:cNvPr id="3" name="Content Placeholder 2">
            <a:extLst>
              <a:ext uri="{FF2B5EF4-FFF2-40B4-BE49-F238E27FC236}">
                <a16:creationId xmlns:a16="http://schemas.microsoft.com/office/drawing/2014/main" id="{65119627-051E-CE49-A6B4-2DC7C98FE9BB}"/>
              </a:ext>
            </a:extLst>
          </p:cNvPr>
          <p:cNvSpPr>
            <a:spLocks noGrp="1"/>
          </p:cNvSpPr>
          <p:nvPr>
            <p:ph idx="1"/>
          </p:nvPr>
        </p:nvSpPr>
        <p:spPr>
          <a:xfrm>
            <a:off x="838200" y="1825625"/>
            <a:ext cx="6748849" cy="4351338"/>
          </a:xfrm>
        </p:spPr>
        <p:txBody>
          <a:bodyPr/>
          <a:lstStyle/>
          <a:p>
            <a:pPr marL="0" indent="0">
              <a:buNone/>
            </a:pPr>
            <a:r>
              <a:rPr lang="en-TW" dirty="0"/>
              <a:t>Floyd-Warshall is an algorithm designed to find the pair-wise shortest path in a directed graph. This algorithm </a:t>
            </a:r>
            <a:r>
              <a:rPr lang="en-US" dirty="0"/>
              <a:t>was published by Robert Floyd in 1962, a physics major student in University of Chicago.</a:t>
            </a:r>
          </a:p>
          <a:p>
            <a:pPr marL="0" indent="0">
              <a:buNone/>
            </a:pPr>
            <a:r>
              <a:rPr lang="en-US" dirty="0"/>
              <a:t>Even though the same algorithm was designed and published before, by Bernard Roy in 1959 and also by Stephen </a:t>
            </a:r>
            <a:r>
              <a:rPr lang="en-US" dirty="0" err="1"/>
              <a:t>Warshall</a:t>
            </a:r>
            <a:r>
              <a:rPr lang="en-US" dirty="0"/>
              <a:t> in 1962, the algorithm is named after Robert Floyd and Stephen </a:t>
            </a:r>
            <a:r>
              <a:rPr lang="en-US" dirty="0" err="1"/>
              <a:t>Warshall</a:t>
            </a:r>
            <a:r>
              <a:rPr lang="en-US" dirty="0"/>
              <a:t>.</a:t>
            </a:r>
          </a:p>
        </p:txBody>
      </p:sp>
      <p:pic>
        <p:nvPicPr>
          <p:cNvPr id="5" name="Picture 4" descr="A person in a military uniform&#10;&#10;Description automatically generated with low confidence">
            <a:extLst>
              <a:ext uri="{FF2B5EF4-FFF2-40B4-BE49-F238E27FC236}">
                <a16:creationId xmlns:a16="http://schemas.microsoft.com/office/drawing/2014/main" id="{A6F31FFB-ED57-2B41-BF04-D3F85F067588}"/>
              </a:ext>
            </a:extLst>
          </p:cNvPr>
          <p:cNvPicPr>
            <a:picLocks noChangeAspect="1"/>
          </p:cNvPicPr>
          <p:nvPr/>
        </p:nvPicPr>
        <p:blipFill>
          <a:blip r:embed="rId2"/>
          <a:stretch>
            <a:fillRect/>
          </a:stretch>
        </p:blipFill>
        <p:spPr>
          <a:xfrm>
            <a:off x="8377890" y="2108081"/>
            <a:ext cx="2371287" cy="2641837"/>
          </a:xfrm>
          <a:prstGeom prst="rect">
            <a:avLst/>
          </a:prstGeom>
        </p:spPr>
      </p:pic>
    </p:spTree>
    <p:extLst>
      <p:ext uri="{BB962C8B-B14F-4D97-AF65-F5344CB8AC3E}">
        <p14:creationId xmlns:p14="http://schemas.microsoft.com/office/powerpoint/2010/main" val="24265591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26B731-8299-944B-A278-DDD9683C0190}"/>
              </a:ext>
            </a:extLst>
          </p:cNvPr>
          <p:cNvSpPr>
            <a:spLocks noGrp="1"/>
          </p:cNvSpPr>
          <p:nvPr>
            <p:ph type="title"/>
          </p:nvPr>
        </p:nvSpPr>
        <p:spPr/>
        <p:txBody>
          <a:bodyPr/>
          <a:lstStyle/>
          <a:p>
            <a:r>
              <a:rPr lang="en-TW" dirty="0"/>
              <a:t>Floyd-Warshall Algorithm</a:t>
            </a:r>
          </a:p>
        </p:txBody>
      </p:sp>
      <p:sp>
        <p:nvSpPr>
          <p:cNvPr id="3" name="Content Placeholder 2">
            <a:extLst>
              <a:ext uri="{FF2B5EF4-FFF2-40B4-BE49-F238E27FC236}">
                <a16:creationId xmlns:a16="http://schemas.microsoft.com/office/drawing/2014/main" id="{38DEE486-04C8-3446-93A3-CBB06597D88A}"/>
              </a:ext>
            </a:extLst>
          </p:cNvPr>
          <p:cNvSpPr>
            <a:spLocks noGrp="1"/>
          </p:cNvSpPr>
          <p:nvPr>
            <p:ph idx="1"/>
          </p:nvPr>
        </p:nvSpPr>
        <p:spPr>
          <a:xfrm>
            <a:off x="838200" y="1825625"/>
            <a:ext cx="10515600" cy="4667250"/>
          </a:xfrm>
        </p:spPr>
        <p:txBody>
          <a:bodyPr>
            <a:normAutofit lnSpcReduction="10000"/>
          </a:bodyPr>
          <a:lstStyle/>
          <a:p>
            <a:pPr marL="514350" indent="-514350">
              <a:buFont typeface="+mj-lt"/>
              <a:buAutoNum type="arabicPeriod"/>
            </a:pPr>
            <a:r>
              <a:rPr lang="en-US" dirty="0"/>
              <a:t>Let n be the number of nodes in the graph, and c</a:t>
            </a:r>
            <a:r>
              <a:rPr lang="en-TW" dirty="0"/>
              <a:t>eate an n x n matrix.</a:t>
            </a:r>
          </a:p>
          <a:p>
            <a:pPr marL="514350" indent="-514350">
              <a:buFont typeface="+mj-lt"/>
              <a:buAutoNum type="arabicPeriod"/>
            </a:pPr>
            <a:r>
              <a:rPr lang="en-TW" dirty="0"/>
              <a:t>We assume that the pair-wise distance of all nodes in the directed weighted graph is infinity.</a:t>
            </a:r>
          </a:p>
          <a:p>
            <a:pPr marL="514350" indent="-514350">
              <a:buFont typeface="+mj-lt"/>
              <a:buAutoNum type="arabicPeriod"/>
            </a:pPr>
            <a:r>
              <a:rPr lang="en-TW" dirty="0"/>
              <a:t>Set the length from node </a:t>
            </a:r>
            <a:r>
              <a:rPr lang="en-US" dirty="0" err="1"/>
              <a:t>i</a:t>
            </a:r>
            <a:r>
              <a:rPr lang="en-US" dirty="0"/>
              <a:t> to itself as 0.</a:t>
            </a:r>
          </a:p>
          <a:p>
            <a:pPr marL="514350" indent="-514350">
              <a:buFont typeface="+mj-lt"/>
              <a:buAutoNum type="arabicPeriod"/>
            </a:pPr>
            <a:r>
              <a:rPr lang="en-US" dirty="0"/>
              <a:t>Fill the edges length into the matrix.</a:t>
            </a:r>
          </a:p>
          <a:p>
            <a:pPr marL="514350" indent="-514350">
              <a:buFont typeface="+mj-lt"/>
              <a:buAutoNum type="arabicPeriod"/>
            </a:pPr>
            <a:r>
              <a:rPr lang="en-US" dirty="0"/>
              <a:t>we do:</a:t>
            </a:r>
          </a:p>
          <a:p>
            <a:pPr marL="0" indent="0">
              <a:buNone/>
            </a:pPr>
            <a:r>
              <a:rPr lang="en-US" altLang="zh-TW" sz="2200" dirty="0"/>
              <a:t>for k in 1 to n:</a:t>
            </a:r>
            <a:br>
              <a:rPr lang="en-US" altLang="zh-TW" sz="2200" dirty="0"/>
            </a:br>
            <a:r>
              <a:rPr lang="en-US" altLang="zh-TW" sz="2200" dirty="0"/>
              <a:t>   for </a:t>
            </a:r>
            <a:r>
              <a:rPr lang="en-US" altLang="zh-TW" sz="2200" dirty="0" err="1"/>
              <a:t>i</a:t>
            </a:r>
            <a:r>
              <a:rPr lang="en-US" altLang="zh-TW" sz="2200" dirty="0"/>
              <a:t> in 1 to n:</a:t>
            </a:r>
            <a:br>
              <a:rPr lang="en-US" altLang="zh-TW" sz="2200" dirty="0"/>
            </a:br>
            <a:r>
              <a:rPr lang="en-US" altLang="zh-TW" sz="2200" dirty="0"/>
              <a:t>       for j in 1 to n:</a:t>
            </a:r>
            <a:br>
              <a:rPr lang="en-US" altLang="zh-TW" sz="2200" dirty="0"/>
            </a:br>
            <a:r>
              <a:rPr lang="en-US" altLang="zh-TW" sz="2200" dirty="0"/>
              <a:t>           if distance[</a:t>
            </a:r>
            <a:r>
              <a:rPr lang="en-US" altLang="zh-TW" sz="2200" dirty="0" err="1"/>
              <a:t>i</a:t>
            </a:r>
            <a:r>
              <a:rPr lang="en-US" altLang="zh-TW" sz="2200" dirty="0"/>
              <a:t>][j] &gt; distance[</a:t>
            </a:r>
            <a:r>
              <a:rPr lang="en-US" altLang="zh-TW" sz="2200" dirty="0" err="1"/>
              <a:t>i</a:t>
            </a:r>
            <a:r>
              <a:rPr lang="en-US" altLang="zh-TW" sz="2200" dirty="0"/>
              <a:t>][k] + distance[k][j]</a:t>
            </a:r>
            <a:br>
              <a:rPr lang="en-US" altLang="zh-TW" sz="2200" dirty="0"/>
            </a:br>
            <a:r>
              <a:rPr lang="en-US" altLang="zh-TW" sz="2200" dirty="0"/>
              <a:t>                  distance[</a:t>
            </a:r>
            <a:r>
              <a:rPr lang="en-US" altLang="zh-TW" sz="2200" dirty="0" err="1"/>
              <a:t>i</a:t>
            </a:r>
            <a:r>
              <a:rPr lang="en-US" altLang="zh-TW" sz="2200" dirty="0"/>
              <a:t>][j] = distance[</a:t>
            </a:r>
            <a:r>
              <a:rPr lang="en-US" altLang="zh-TW" sz="2200" dirty="0" err="1"/>
              <a:t>i</a:t>
            </a:r>
            <a:r>
              <a:rPr lang="en-US" altLang="zh-TW" sz="2200" dirty="0"/>
              <a:t>][k] + distance[k][j]</a:t>
            </a:r>
          </a:p>
          <a:p>
            <a:pPr marL="0" indent="0">
              <a:buNone/>
            </a:pPr>
            <a:endParaRPr lang="en-US" dirty="0"/>
          </a:p>
          <a:p>
            <a:pPr marL="514350" indent="-514350">
              <a:buFont typeface="+mj-lt"/>
              <a:buAutoNum type="arabicPeriod"/>
            </a:pPr>
            <a:endParaRPr lang="en-TW" dirty="0"/>
          </a:p>
          <a:p>
            <a:pPr marL="0" indent="0">
              <a:buNone/>
            </a:pPr>
            <a:endParaRPr lang="en-TW" dirty="0"/>
          </a:p>
        </p:txBody>
      </p:sp>
    </p:spTree>
    <p:extLst>
      <p:ext uri="{BB962C8B-B14F-4D97-AF65-F5344CB8AC3E}">
        <p14:creationId xmlns:p14="http://schemas.microsoft.com/office/powerpoint/2010/main" val="41022449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632493-29B6-214F-BD26-499D93BE6BD3}"/>
              </a:ext>
            </a:extLst>
          </p:cNvPr>
          <p:cNvSpPr>
            <a:spLocks noGrp="1"/>
          </p:cNvSpPr>
          <p:nvPr>
            <p:ph type="title"/>
          </p:nvPr>
        </p:nvSpPr>
        <p:spPr/>
        <p:txBody>
          <a:bodyPr/>
          <a:lstStyle/>
          <a:p>
            <a:r>
              <a:rPr lang="en-TW" dirty="0"/>
              <a:t>Floyd-Warshall Algorithm</a:t>
            </a:r>
          </a:p>
        </p:txBody>
      </p:sp>
      <p:sp>
        <p:nvSpPr>
          <p:cNvPr id="3" name="Content Placeholder 2">
            <a:extLst>
              <a:ext uri="{FF2B5EF4-FFF2-40B4-BE49-F238E27FC236}">
                <a16:creationId xmlns:a16="http://schemas.microsoft.com/office/drawing/2014/main" id="{CD597F24-0D21-3B4F-A28F-42CEEDD17E70}"/>
              </a:ext>
            </a:extLst>
          </p:cNvPr>
          <p:cNvSpPr>
            <a:spLocks noGrp="1"/>
          </p:cNvSpPr>
          <p:nvPr>
            <p:ph idx="1"/>
          </p:nvPr>
        </p:nvSpPr>
        <p:spPr>
          <a:xfrm>
            <a:off x="838200" y="1825625"/>
            <a:ext cx="7057768" cy="4351338"/>
          </a:xfrm>
        </p:spPr>
        <p:txBody>
          <a:bodyPr/>
          <a:lstStyle/>
          <a:p>
            <a:pPr marL="0" indent="0">
              <a:buNone/>
            </a:pPr>
            <a:r>
              <a:rPr lang="en-TW" dirty="0"/>
              <a:t>The meaning of Floyd-Warshall Algorithm is to check that, from node i to node j, if going through node k would make the path shorter.</a:t>
            </a:r>
          </a:p>
          <a:p>
            <a:pPr marL="0" indent="0">
              <a:buNone/>
            </a:pPr>
            <a:r>
              <a:rPr lang="en-TW" dirty="0"/>
              <a:t>T</a:t>
            </a:r>
            <a:r>
              <a:rPr lang="en-US" dirty="0"/>
              <a:t>h</a:t>
            </a:r>
            <a:r>
              <a:rPr lang="en-TW" dirty="0"/>
              <a:t>e first step of Floyd-Warshall is to make a 4 x 4 matrix:</a:t>
            </a:r>
          </a:p>
          <a:p>
            <a:pPr marL="0" indent="0">
              <a:buNone/>
            </a:pPr>
            <a:endParaRPr lang="en-TW" dirty="0"/>
          </a:p>
          <a:p>
            <a:pPr marL="0" indent="0">
              <a:buNone/>
            </a:pPr>
            <a:endParaRPr lang="en-TW" dirty="0"/>
          </a:p>
          <a:p>
            <a:pPr marL="0" indent="0">
              <a:buNone/>
            </a:pPr>
            <a:r>
              <a:rPr lang="en-TW" dirty="0"/>
              <a:t>Then, we assume the pair-wise distance is infinity.</a:t>
            </a:r>
          </a:p>
          <a:p>
            <a:pPr marL="0" indent="0">
              <a:buNone/>
            </a:pPr>
            <a:endParaRPr lang="en-TW" dirty="0"/>
          </a:p>
        </p:txBody>
      </p:sp>
      <p:pic>
        <p:nvPicPr>
          <p:cNvPr id="7" name="Graphic 6">
            <a:extLst>
              <a:ext uri="{FF2B5EF4-FFF2-40B4-BE49-F238E27FC236}">
                <a16:creationId xmlns:a16="http://schemas.microsoft.com/office/drawing/2014/main" id="{4F3E710C-8212-6A40-A3FF-970C1A985C4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457864" y="2291084"/>
            <a:ext cx="3175579" cy="2275831"/>
          </a:xfrm>
          <a:prstGeom prst="rect">
            <a:avLst/>
          </a:prstGeom>
        </p:spPr>
      </p:pic>
      <p:pic>
        <p:nvPicPr>
          <p:cNvPr id="9" name="Picture 8" descr="Calendar&#10;&#10;Description automatically generated">
            <a:extLst>
              <a:ext uri="{FF2B5EF4-FFF2-40B4-BE49-F238E27FC236}">
                <a16:creationId xmlns:a16="http://schemas.microsoft.com/office/drawing/2014/main" id="{EF06ECAB-2B86-844A-9375-8B3E7AC4E38E}"/>
              </a:ext>
            </a:extLst>
          </p:cNvPr>
          <p:cNvPicPr>
            <a:picLocks noChangeAspect="1"/>
          </p:cNvPicPr>
          <p:nvPr/>
        </p:nvPicPr>
        <p:blipFill>
          <a:blip r:embed="rId4"/>
          <a:stretch>
            <a:fillRect/>
          </a:stretch>
        </p:blipFill>
        <p:spPr>
          <a:xfrm>
            <a:off x="3217734" y="3702114"/>
            <a:ext cx="2298700" cy="1358900"/>
          </a:xfrm>
          <a:prstGeom prst="rect">
            <a:avLst/>
          </a:prstGeom>
        </p:spPr>
      </p:pic>
      <p:pic>
        <p:nvPicPr>
          <p:cNvPr id="11" name="Picture 10" descr="A picture containing shape&#10;&#10;Description automatically generated">
            <a:extLst>
              <a:ext uri="{FF2B5EF4-FFF2-40B4-BE49-F238E27FC236}">
                <a16:creationId xmlns:a16="http://schemas.microsoft.com/office/drawing/2014/main" id="{61A5C48C-88FC-9340-AE84-8D4E037AFEA6}"/>
              </a:ext>
            </a:extLst>
          </p:cNvPr>
          <p:cNvPicPr>
            <a:picLocks noChangeAspect="1"/>
          </p:cNvPicPr>
          <p:nvPr/>
        </p:nvPicPr>
        <p:blipFill>
          <a:blip r:embed="rId5"/>
          <a:stretch>
            <a:fillRect/>
          </a:stretch>
        </p:blipFill>
        <p:spPr>
          <a:xfrm>
            <a:off x="3031353" y="5561105"/>
            <a:ext cx="2485081" cy="1220352"/>
          </a:xfrm>
          <a:prstGeom prst="rect">
            <a:avLst/>
          </a:prstGeom>
        </p:spPr>
      </p:pic>
    </p:spTree>
    <p:extLst>
      <p:ext uri="{BB962C8B-B14F-4D97-AF65-F5344CB8AC3E}">
        <p14:creationId xmlns:p14="http://schemas.microsoft.com/office/powerpoint/2010/main" val="34333009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C4EB7E-4AA9-C644-B647-A7CA7FC78B0C}"/>
              </a:ext>
            </a:extLst>
          </p:cNvPr>
          <p:cNvSpPr>
            <a:spLocks noGrp="1"/>
          </p:cNvSpPr>
          <p:nvPr>
            <p:ph type="title"/>
          </p:nvPr>
        </p:nvSpPr>
        <p:spPr/>
        <p:txBody>
          <a:bodyPr/>
          <a:lstStyle/>
          <a:p>
            <a:r>
              <a:rPr lang="en-TW" dirty="0"/>
              <a:t>Floyd-Warshall Algorithm</a:t>
            </a:r>
          </a:p>
        </p:txBody>
      </p:sp>
      <p:sp>
        <p:nvSpPr>
          <p:cNvPr id="3" name="Content Placeholder 2">
            <a:extLst>
              <a:ext uri="{FF2B5EF4-FFF2-40B4-BE49-F238E27FC236}">
                <a16:creationId xmlns:a16="http://schemas.microsoft.com/office/drawing/2014/main" id="{0BBA1324-20F4-C640-BC7D-E55D52E9929A}"/>
              </a:ext>
            </a:extLst>
          </p:cNvPr>
          <p:cNvSpPr>
            <a:spLocks noGrp="1"/>
          </p:cNvSpPr>
          <p:nvPr>
            <p:ph idx="1"/>
          </p:nvPr>
        </p:nvSpPr>
        <p:spPr/>
        <p:txBody>
          <a:bodyPr/>
          <a:lstStyle/>
          <a:p>
            <a:pPr marL="0" indent="0">
              <a:buNone/>
            </a:pPr>
            <a:r>
              <a:rPr lang="en-TW" dirty="0"/>
              <a:t>Then, we set the value on the main diagonal to be 0:</a:t>
            </a:r>
          </a:p>
          <a:p>
            <a:pPr marL="0" indent="0">
              <a:buNone/>
            </a:pPr>
            <a:endParaRPr lang="en-TW" dirty="0"/>
          </a:p>
          <a:p>
            <a:pPr marL="0" indent="0">
              <a:buNone/>
            </a:pPr>
            <a:endParaRPr lang="en-TW" dirty="0"/>
          </a:p>
          <a:p>
            <a:pPr marL="0" indent="0">
              <a:buNone/>
            </a:pPr>
            <a:endParaRPr lang="en-TW" dirty="0"/>
          </a:p>
          <a:p>
            <a:pPr marL="0" indent="0">
              <a:buNone/>
            </a:pPr>
            <a:r>
              <a:rPr lang="en-TW" dirty="0"/>
              <a:t>Then, we put values of edges on the matrix:</a:t>
            </a:r>
          </a:p>
          <a:p>
            <a:pPr marL="0" indent="0">
              <a:buNone/>
            </a:pPr>
            <a:endParaRPr lang="en-TW" dirty="0"/>
          </a:p>
        </p:txBody>
      </p:sp>
      <p:pic>
        <p:nvPicPr>
          <p:cNvPr id="5" name="Picture 4" descr="Calendar&#10;&#10;Description automatically generated">
            <a:extLst>
              <a:ext uri="{FF2B5EF4-FFF2-40B4-BE49-F238E27FC236}">
                <a16:creationId xmlns:a16="http://schemas.microsoft.com/office/drawing/2014/main" id="{B0690C2A-FF76-C449-8ACB-1D26306FFBBE}"/>
              </a:ext>
            </a:extLst>
          </p:cNvPr>
          <p:cNvPicPr>
            <a:picLocks noChangeAspect="1"/>
          </p:cNvPicPr>
          <p:nvPr/>
        </p:nvPicPr>
        <p:blipFill>
          <a:blip r:embed="rId2"/>
          <a:stretch>
            <a:fillRect/>
          </a:stretch>
        </p:blipFill>
        <p:spPr>
          <a:xfrm>
            <a:off x="4679950" y="2403904"/>
            <a:ext cx="2832100" cy="1333500"/>
          </a:xfrm>
          <a:prstGeom prst="rect">
            <a:avLst/>
          </a:prstGeom>
        </p:spPr>
      </p:pic>
      <p:pic>
        <p:nvPicPr>
          <p:cNvPr id="7" name="Picture 6" descr="Calendar&#10;&#10;Description automatically generated">
            <a:extLst>
              <a:ext uri="{FF2B5EF4-FFF2-40B4-BE49-F238E27FC236}">
                <a16:creationId xmlns:a16="http://schemas.microsoft.com/office/drawing/2014/main" id="{695F2957-74CE-1742-986C-DB8C733014D3}"/>
              </a:ext>
            </a:extLst>
          </p:cNvPr>
          <p:cNvPicPr>
            <a:picLocks noChangeAspect="1"/>
          </p:cNvPicPr>
          <p:nvPr/>
        </p:nvPicPr>
        <p:blipFill>
          <a:blip r:embed="rId3"/>
          <a:stretch>
            <a:fillRect/>
          </a:stretch>
        </p:blipFill>
        <p:spPr>
          <a:xfrm>
            <a:off x="4679950" y="4409045"/>
            <a:ext cx="2921000" cy="1485900"/>
          </a:xfrm>
          <a:prstGeom prst="rect">
            <a:avLst/>
          </a:prstGeom>
        </p:spPr>
      </p:pic>
      <p:pic>
        <p:nvPicPr>
          <p:cNvPr id="8" name="Graphic 7">
            <a:extLst>
              <a:ext uri="{FF2B5EF4-FFF2-40B4-BE49-F238E27FC236}">
                <a16:creationId xmlns:a16="http://schemas.microsoft.com/office/drawing/2014/main" id="{427C9B72-1A9E-8A40-9E6F-3B4B45C6D52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420793" y="4030585"/>
            <a:ext cx="2601433" cy="1864360"/>
          </a:xfrm>
          <a:prstGeom prst="rect">
            <a:avLst/>
          </a:prstGeom>
        </p:spPr>
      </p:pic>
    </p:spTree>
    <p:extLst>
      <p:ext uri="{BB962C8B-B14F-4D97-AF65-F5344CB8AC3E}">
        <p14:creationId xmlns:p14="http://schemas.microsoft.com/office/powerpoint/2010/main" val="26192930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F4E030-1996-0343-B412-88D3C154347D}"/>
              </a:ext>
            </a:extLst>
          </p:cNvPr>
          <p:cNvSpPr>
            <a:spLocks noGrp="1"/>
          </p:cNvSpPr>
          <p:nvPr>
            <p:ph type="title"/>
          </p:nvPr>
        </p:nvSpPr>
        <p:spPr/>
        <p:txBody>
          <a:bodyPr/>
          <a:lstStyle/>
          <a:p>
            <a:r>
              <a:rPr lang="en-TW" dirty="0"/>
              <a:t>Floyd-Warshall Algorithm</a:t>
            </a:r>
          </a:p>
        </p:txBody>
      </p:sp>
      <p:sp>
        <p:nvSpPr>
          <p:cNvPr id="3" name="Content Placeholder 2">
            <a:extLst>
              <a:ext uri="{FF2B5EF4-FFF2-40B4-BE49-F238E27FC236}">
                <a16:creationId xmlns:a16="http://schemas.microsoft.com/office/drawing/2014/main" id="{D354C435-4280-B843-AAE6-79AF6B5A9717}"/>
              </a:ext>
            </a:extLst>
          </p:cNvPr>
          <p:cNvSpPr>
            <a:spLocks noGrp="1"/>
          </p:cNvSpPr>
          <p:nvPr>
            <p:ph idx="1"/>
          </p:nvPr>
        </p:nvSpPr>
        <p:spPr/>
        <p:txBody>
          <a:bodyPr/>
          <a:lstStyle/>
          <a:p>
            <a:pPr marL="0" indent="0">
              <a:buNone/>
            </a:pPr>
            <a:r>
              <a:rPr lang="en-TW" dirty="0"/>
              <a:t>Then, we do:</a:t>
            </a:r>
          </a:p>
          <a:p>
            <a:pPr marL="0" indent="0">
              <a:buNone/>
            </a:pPr>
            <a:r>
              <a:rPr lang="en-US" altLang="zh-TW" dirty="0"/>
              <a:t>for k in 1 to n:</a:t>
            </a:r>
            <a:br>
              <a:rPr lang="en-US" altLang="zh-TW" dirty="0"/>
            </a:br>
            <a:r>
              <a:rPr lang="en-US" altLang="zh-TW" dirty="0"/>
              <a:t>   for </a:t>
            </a:r>
            <a:r>
              <a:rPr lang="en-US" altLang="zh-TW" dirty="0" err="1"/>
              <a:t>i</a:t>
            </a:r>
            <a:r>
              <a:rPr lang="en-US" altLang="zh-TW" dirty="0"/>
              <a:t> in 1 to n:</a:t>
            </a:r>
            <a:br>
              <a:rPr lang="en-US" altLang="zh-TW" dirty="0"/>
            </a:br>
            <a:r>
              <a:rPr lang="en-US" altLang="zh-TW" dirty="0"/>
              <a:t>       for j in 1 to n:</a:t>
            </a:r>
            <a:br>
              <a:rPr lang="en-US" altLang="zh-TW" dirty="0"/>
            </a:br>
            <a:r>
              <a:rPr lang="en-US" altLang="zh-TW" dirty="0"/>
              <a:t>           if distance[</a:t>
            </a:r>
            <a:r>
              <a:rPr lang="en-US" altLang="zh-TW" dirty="0" err="1"/>
              <a:t>i</a:t>
            </a:r>
            <a:r>
              <a:rPr lang="en-US" altLang="zh-TW" dirty="0"/>
              <a:t>][j] &gt; distance[</a:t>
            </a:r>
            <a:r>
              <a:rPr lang="en-US" altLang="zh-TW" dirty="0" err="1"/>
              <a:t>i</a:t>
            </a:r>
            <a:r>
              <a:rPr lang="en-US" altLang="zh-TW" dirty="0"/>
              <a:t>][k] + distance[k][j]</a:t>
            </a:r>
            <a:br>
              <a:rPr lang="en-US" altLang="zh-TW" dirty="0"/>
            </a:br>
            <a:r>
              <a:rPr lang="en-US" altLang="zh-TW" dirty="0"/>
              <a:t>                  distance[</a:t>
            </a:r>
            <a:r>
              <a:rPr lang="en-US" altLang="zh-TW" dirty="0" err="1"/>
              <a:t>i</a:t>
            </a:r>
            <a:r>
              <a:rPr lang="en-US" altLang="zh-TW" dirty="0"/>
              <a:t>][j] = distance[</a:t>
            </a:r>
            <a:r>
              <a:rPr lang="en-US" altLang="zh-TW" dirty="0" err="1"/>
              <a:t>i</a:t>
            </a:r>
            <a:r>
              <a:rPr lang="en-US" altLang="zh-TW" dirty="0"/>
              <a:t>][k] + distance[k][j]</a:t>
            </a:r>
          </a:p>
          <a:p>
            <a:pPr marL="0" indent="0">
              <a:buNone/>
            </a:pPr>
            <a:r>
              <a:rPr lang="en-US" altLang="zh-TW" dirty="0"/>
              <a:t>Then, we would get:</a:t>
            </a:r>
          </a:p>
          <a:p>
            <a:pPr marL="0" indent="0">
              <a:buNone/>
            </a:pPr>
            <a:endParaRPr lang="en-TW" dirty="0"/>
          </a:p>
        </p:txBody>
      </p:sp>
      <p:pic>
        <p:nvPicPr>
          <p:cNvPr id="4" name="Graphic 3">
            <a:extLst>
              <a:ext uri="{FF2B5EF4-FFF2-40B4-BE49-F238E27FC236}">
                <a16:creationId xmlns:a16="http://schemas.microsoft.com/office/drawing/2014/main" id="{1533FF8E-1248-844A-ABB3-A3DFFB59594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752367" y="4628515"/>
            <a:ext cx="2601433" cy="1864360"/>
          </a:xfrm>
          <a:prstGeom prst="rect">
            <a:avLst/>
          </a:prstGeom>
        </p:spPr>
      </p:pic>
      <p:pic>
        <p:nvPicPr>
          <p:cNvPr id="6" name="Picture 5" descr="Calendar&#10;&#10;Description automatically generated">
            <a:extLst>
              <a:ext uri="{FF2B5EF4-FFF2-40B4-BE49-F238E27FC236}">
                <a16:creationId xmlns:a16="http://schemas.microsoft.com/office/drawing/2014/main" id="{426EC4F6-B3E2-4C43-B624-E9299BF5A6A5}"/>
              </a:ext>
            </a:extLst>
          </p:cNvPr>
          <p:cNvPicPr>
            <a:picLocks noChangeAspect="1"/>
          </p:cNvPicPr>
          <p:nvPr/>
        </p:nvPicPr>
        <p:blipFill>
          <a:blip r:embed="rId4"/>
          <a:stretch>
            <a:fillRect/>
          </a:stretch>
        </p:blipFill>
        <p:spPr>
          <a:xfrm>
            <a:off x="3360184" y="4912519"/>
            <a:ext cx="2870200" cy="1422400"/>
          </a:xfrm>
          <a:prstGeom prst="rect">
            <a:avLst/>
          </a:prstGeom>
        </p:spPr>
      </p:pic>
    </p:spTree>
    <p:extLst>
      <p:ext uri="{BB962C8B-B14F-4D97-AF65-F5344CB8AC3E}">
        <p14:creationId xmlns:p14="http://schemas.microsoft.com/office/powerpoint/2010/main" val="5402790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7942995-B07F-4636-9A06-C6A104B260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AD52421-6BD9-824B-8597-C097BF85335C}"/>
              </a:ext>
            </a:extLst>
          </p:cNvPr>
          <p:cNvSpPr>
            <a:spLocks noGrp="1"/>
          </p:cNvSpPr>
          <p:nvPr>
            <p:ph type="ctrTitle"/>
          </p:nvPr>
        </p:nvSpPr>
        <p:spPr>
          <a:xfrm>
            <a:off x="1113810" y="2960716"/>
            <a:ext cx="4036334" cy="2387600"/>
          </a:xfrm>
        </p:spPr>
        <p:txBody>
          <a:bodyPr anchor="t">
            <a:normAutofit/>
          </a:bodyPr>
          <a:lstStyle/>
          <a:p>
            <a:pPr algn="l"/>
            <a:r>
              <a:rPr lang="en-US" sz="4600" dirty="0"/>
              <a:t>7-2</a:t>
            </a:r>
            <a:br>
              <a:rPr lang="en-US" sz="4600" dirty="0"/>
            </a:br>
            <a:r>
              <a:rPr lang="en-US" sz="4600" dirty="0"/>
              <a:t>Euler Path and Hamilton Circuit</a:t>
            </a:r>
            <a:endParaRPr lang="en-TW" sz="4600" dirty="0"/>
          </a:p>
        </p:txBody>
      </p:sp>
      <p:sp>
        <p:nvSpPr>
          <p:cNvPr id="3" name="Subtitle 2">
            <a:extLst>
              <a:ext uri="{FF2B5EF4-FFF2-40B4-BE49-F238E27FC236}">
                <a16:creationId xmlns:a16="http://schemas.microsoft.com/office/drawing/2014/main" id="{26AB6786-8C7A-8C4D-A967-EA77BE27EF11}"/>
              </a:ext>
            </a:extLst>
          </p:cNvPr>
          <p:cNvSpPr>
            <a:spLocks noGrp="1"/>
          </p:cNvSpPr>
          <p:nvPr>
            <p:ph type="subTitle" idx="1"/>
          </p:nvPr>
        </p:nvSpPr>
        <p:spPr>
          <a:xfrm>
            <a:off x="1113809" y="953037"/>
            <a:ext cx="4036333" cy="1709849"/>
          </a:xfrm>
        </p:spPr>
        <p:txBody>
          <a:bodyPr anchor="b">
            <a:normAutofit/>
          </a:bodyPr>
          <a:lstStyle/>
          <a:p>
            <a:pPr algn="l"/>
            <a:endParaRPr lang="en-TW" sz="2000"/>
          </a:p>
        </p:txBody>
      </p:sp>
      <p:grpSp>
        <p:nvGrpSpPr>
          <p:cNvPr id="12" name="Group 11">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984992"/>
            <a:ext cx="731521" cy="673460"/>
            <a:chOff x="3940602" y="308034"/>
            <a:chExt cx="2116791" cy="3428999"/>
          </a:xfrm>
          <a:solidFill>
            <a:schemeClr val="accent4"/>
          </a:solidFill>
        </p:grpSpPr>
        <p:sp>
          <p:nvSpPr>
            <p:cNvPr id="13" name="Rectangle 12">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Rectangle 16">
            <a:extLst>
              <a:ext uri="{FF2B5EF4-FFF2-40B4-BE49-F238E27FC236}">
                <a16:creationId xmlns:a16="http://schemas.microsoft.com/office/drawing/2014/main" id="{B81933D1-5615-42C7-9C0B-4EB7105CC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391886"/>
            <a:ext cx="6009366" cy="601707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phic 4">
            <a:extLst>
              <a:ext uri="{FF2B5EF4-FFF2-40B4-BE49-F238E27FC236}">
                <a16:creationId xmlns:a16="http://schemas.microsoft.com/office/drawing/2014/main" id="{129989F3-8BA3-2C4C-9C0F-48DCD86A9F6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957597" y="666728"/>
            <a:ext cx="5465791" cy="5465791"/>
          </a:xfrm>
          <a:prstGeom prst="rect">
            <a:avLst/>
          </a:prstGeom>
        </p:spPr>
      </p:pic>
    </p:spTree>
    <p:extLst>
      <p:ext uri="{BB962C8B-B14F-4D97-AF65-F5344CB8AC3E}">
        <p14:creationId xmlns:p14="http://schemas.microsoft.com/office/powerpoint/2010/main" val="16469176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F26951-567D-4A45-BA16-7564DA4B05CE}"/>
              </a:ext>
            </a:extLst>
          </p:cNvPr>
          <p:cNvSpPr>
            <a:spLocks noGrp="1"/>
          </p:cNvSpPr>
          <p:nvPr>
            <p:ph type="title"/>
          </p:nvPr>
        </p:nvSpPr>
        <p:spPr/>
        <p:txBody>
          <a:bodyPr/>
          <a:lstStyle/>
          <a:p>
            <a:r>
              <a:rPr lang="en-TW" dirty="0"/>
              <a:t>Euler Path</a:t>
            </a:r>
          </a:p>
        </p:txBody>
      </p:sp>
      <p:sp>
        <p:nvSpPr>
          <p:cNvPr id="3" name="Content Placeholder 2">
            <a:extLst>
              <a:ext uri="{FF2B5EF4-FFF2-40B4-BE49-F238E27FC236}">
                <a16:creationId xmlns:a16="http://schemas.microsoft.com/office/drawing/2014/main" id="{62A81FD5-F8DF-B845-B60A-322FE835565A}"/>
              </a:ext>
            </a:extLst>
          </p:cNvPr>
          <p:cNvSpPr>
            <a:spLocks noGrp="1"/>
          </p:cNvSpPr>
          <p:nvPr>
            <p:ph idx="1"/>
          </p:nvPr>
        </p:nvSpPr>
        <p:spPr/>
        <p:txBody>
          <a:bodyPr/>
          <a:lstStyle/>
          <a:p>
            <a:pPr marL="0" indent="0">
              <a:buNone/>
            </a:pPr>
            <a:r>
              <a:rPr lang="en-US" dirty="0"/>
              <a:t>In graph theory, a </a:t>
            </a:r>
            <a:r>
              <a:rPr lang="en-TW" dirty="0"/>
              <a:t>Euler</a:t>
            </a:r>
            <a:r>
              <a:rPr lang="en-US" dirty="0"/>
              <a:t> trail (or Eulerian path) is a trail in a finite graph that visits every edge exactly once (allowing for revisiting vertices). Given a random finite graph, how do we know if the Euler path exists or not?</a:t>
            </a:r>
            <a:r>
              <a:rPr lang="zh-TW" altLang="en-US" dirty="0"/>
              <a:t> </a:t>
            </a:r>
            <a:r>
              <a:rPr lang="en-US" altLang="zh-TW" dirty="0"/>
              <a:t>For example, only the first and third graph has Euler path. No matter how hard we try, we would never find a Euler path in the for the middle graph.</a:t>
            </a:r>
            <a:endParaRPr lang="en-US" dirty="0"/>
          </a:p>
          <a:p>
            <a:pPr marL="0" indent="0">
              <a:buNone/>
            </a:pPr>
            <a:endParaRPr lang="en-TW" dirty="0"/>
          </a:p>
        </p:txBody>
      </p:sp>
      <p:pic>
        <p:nvPicPr>
          <p:cNvPr id="5" name="Graphic 4">
            <a:extLst>
              <a:ext uri="{FF2B5EF4-FFF2-40B4-BE49-F238E27FC236}">
                <a16:creationId xmlns:a16="http://schemas.microsoft.com/office/drawing/2014/main" id="{D8DFF092-EB80-1140-8456-EAE9BB89ACE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333699" y="4562475"/>
            <a:ext cx="1943153" cy="1749425"/>
          </a:xfrm>
          <a:prstGeom prst="rect">
            <a:avLst/>
          </a:prstGeom>
        </p:spPr>
      </p:pic>
      <p:pic>
        <p:nvPicPr>
          <p:cNvPr id="7" name="Graphic 6">
            <a:extLst>
              <a:ext uri="{FF2B5EF4-FFF2-40B4-BE49-F238E27FC236}">
                <a16:creationId xmlns:a16="http://schemas.microsoft.com/office/drawing/2014/main" id="{CA3C43C2-3C41-4247-B0AE-B31BA675C8C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607250" y="3984453"/>
            <a:ext cx="1691938" cy="2508422"/>
          </a:xfrm>
          <a:prstGeom prst="rect">
            <a:avLst/>
          </a:prstGeom>
        </p:spPr>
      </p:pic>
      <p:pic>
        <p:nvPicPr>
          <p:cNvPr id="9" name="Graphic 8">
            <a:extLst>
              <a:ext uri="{FF2B5EF4-FFF2-40B4-BE49-F238E27FC236}">
                <a16:creationId xmlns:a16="http://schemas.microsoft.com/office/drawing/2014/main" id="{B30DACCE-90F2-2149-9958-A6156A00F08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278761" y="4786141"/>
            <a:ext cx="3144820" cy="1525759"/>
          </a:xfrm>
          <a:prstGeom prst="rect">
            <a:avLst/>
          </a:prstGeom>
        </p:spPr>
      </p:pic>
    </p:spTree>
    <p:extLst>
      <p:ext uri="{BB962C8B-B14F-4D97-AF65-F5344CB8AC3E}">
        <p14:creationId xmlns:p14="http://schemas.microsoft.com/office/powerpoint/2010/main" val="31041841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47E4DA-E319-7C4D-98CC-CF6AF55089F2}"/>
              </a:ext>
            </a:extLst>
          </p:cNvPr>
          <p:cNvSpPr>
            <a:spLocks noGrp="1"/>
          </p:cNvSpPr>
          <p:nvPr>
            <p:ph type="title"/>
          </p:nvPr>
        </p:nvSpPr>
        <p:spPr/>
        <p:txBody>
          <a:bodyPr/>
          <a:lstStyle/>
          <a:p>
            <a:r>
              <a:rPr lang="en-TW" dirty="0"/>
              <a:t>Euler Path</a:t>
            </a:r>
          </a:p>
        </p:txBody>
      </p:sp>
      <p:sp>
        <p:nvSpPr>
          <p:cNvPr id="3" name="Content Placeholder 2">
            <a:extLst>
              <a:ext uri="{FF2B5EF4-FFF2-40B4-BE49-F238E27FC236}">
                <a16:creationId xmlns:a16="http://schemas.microsoft.com/office/drawing/2014/main" id="{5F19C6EC-506E-DF48-8AF7-E9444B1A7DB2}"/>
              </a:ext>
            </a:extLst>
          </p:cNvPr>
          <p:cNvSpPr>
            <a:spLocks noGrp="1"/>
          </p:cNvSpPr>
          <p:nvPr>
            <p:ph idx="1"/>
          </p:nvPr>
        </p:nvSpPr>
        <p:spPr/>
        <p:txBody>
          <a:bodyPr/>
          <a:lstStyle/>
          <a:p>
            <a:pPr marL="0" indent="0">
              <a:buNone/>
            </a:pPr>
            <a:r>
              <a:rPr lang="en-US" dirty="0"/>
              <a:t>Let’s learn the term “degree”. The degree of a node is the number of edges connecting to the node. An odd node means the degree of the node is odd.</a:t>
            </a:r>
            <a:endParaRPr lang="en-TW" dirty="0"/>
          </a:p>
          <a:p>
            <a:pPr marL="0" indent="0">
              <a:buNone/>
            </a:pPr>
            <a:r>
              <a:rPr lang="en-TW" dirty="0"/>
              <a:t>A graph has a Euler path if:</a:t>
            </a:r>
          </a:p>
          <a:p>
            <a:pPr marL="514350" indent="-514350">
              <a:buFont typeface="+mj-lt"/>
              <a:buAutoNum type="arabicPeriod"/>
            </a:pPr>
            <a:r>
              <a:rPr lang="en-TW" dirty="0"/>
              <a:t>T</a:t>
            </a:r>
            <a:r>
              <a:rPr lang="en-US" dirty="0"/>
              <a:t>h</a:t>
            </a:r>
            <a:r>
              <a:rPr lang="en-TW" dirty="0"/>
              <a:t>e graph has no odd nodes. The path can begin at anywhere and end at anywhere.</a:t>
            </a:r>
          </a:p>
          <a:p>
            <a:pPr marL="514350" indent="-514350">
              <a:buFont typeface="+mj-lt"/>
              <a:buAutoNum type="arabicPeriod"/>
            </a:pPr>
            <a:r>
              <a:rPr lang="en-TW" dirty="0"/>
              <a:t>The graph has 2 odd nodes. The path must begin at one of the odd node, and end at the other odd node.</a:t>
            </a:r>
          </a:p>
        </p:txBody>
      </p:sp>
    </p:spTree>
    <p:extLst>
      <p:ext uri="{BB962C8B-B14F-4D97-AF65-F5344CB8AC3E}">
        <p14:creationId xmlns:p14="http://schemas.microsoft.com/office/powerpoint/2010/main" val="12573099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C0FB29-2052-C94A-9787-55E013852CDD}"/>
              </a:ext>
            </a:extLst>
          </p:cNvPr>
          <p:cNvSpPr>
            <a:spLocks noGrp="1"/>
          </p:cNvSpPr>
          <p:nvPr>
            <p:ph type="title"/>
          </p:nvPr>
        </p:nvSpPr>
        <p:spPr/>
        <p:txBody>
          <a:bodyPr/>
          <a:lstStyle/>
          <a:p>
            <a:r>
              <a:rPr lang="en-TW" dirty="0"/>
              <a:t>Chapter </a:t>
            </a:r>
            <a:r>
              <a:rPr lang="en-US" dirty="0"/>
              <a:t>7 </a:t>
            </a:r>
            <a:r>
              <a:rPr lang="en-TW" dirty="0"/>
              <a:t>Overview</a:t>
            </a:r>
          </a:p>
        </p:txBody>
      </p:sp>
      <p:sp>
        <p:nvSpPr>
          <p:cNvPr id="3" name="Content Placeholder 2">
            <a:extLst>
              <a:ext uri="{FF2B5EF4-FFF2-40B4-BE49-F238E27FC236}">
                <a16:creationId xmlns:a16="http://schemas.microsoft.com/office/drawing/2014/main" id="{76F1E36A-B8F5-1F47-AD2A-9B155775719A}"/>
              </a:ext>
            </a:extLst>
          </p:cNvPr>
          <p:cNvSpPr>
            <a:spLocks noGrp="1"/>
          </p:cNvSpPr>
          <p:nvPr>
            <p:ph idx="1"/>
          </p:nvPr>
        </p:nvSpPr>
        <p:spPr/>
        <p:txBody>
          <a:bodyPr/>
          <a:lstStyle/>
          <a:p>
            <a:pPr marL="0" indent="0">
              <a:buNone/>
            </a:pPr>
            <a:r>
              <a:rPr lang="en-US" dirty="0"/>
              <a:t>7-1 Directed Graphs</a:t>
            </a:r>
          </a:p>
          <a:p>
            <a:pPr marL="0" indent="0">
              <a:buNone/>
            </a:pPr>
            <a:r>
              <a:rPr lang="en-US" dirty="0"/>
              <a:t>7-2 Euler Path and Hamilton Cycle</a:t>
            </a:r>
          </a:p>
          <a:p>
            <a:pPr marL="0" indent="0">
              <a:buNone/>
            </a:pPr>
            <a:r>
              <a:rPr lang="en-US" dirty="0"/>
              <a:t>7-3 Shortest Path</a:t>
            </a:r>
          </a:p>
          <a:p>
            <a:pPr marL="0" indent="0">
              <a:buNone/>
            </a:pPr>
            <a:r>
              <a:rPr lang="en-US" dirty="0"/>
              <a:t>7-4 Traversal Algorithms</a:t>
            </a:r>
          </a:p>
          <a:p>
            <a:pPr marL="0" indent="0">
              <a:buNone/>
            </a:pPr>
            <a:endParaRPr lang="en-US" dirty="0"/>
          </a:p>
          <a:p>
            <a:pPr marL="0" indent="0">
              <a:buNone/>
            </a:pPr>
            <a:endParaRPr lang="en-TW" dirty="0"/>
          </a:p>
        </p:txBody>
      </p:sp>
    </p:spTree>
    <p:extLst>
      <p:ext uri="{BB962C8B-B14F-4D97-AF65-F5344CB8AC3E}">
        <p14:creationId xmlns:p14="http://schemas.microsoft.com/office/powerpoint/2010/main" val="12205660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D5148E-1D83-E448-BB4D-BED2BF66D8F8}"/>
              </a:ext>
            </a:extLst>
          </p:cNvPr>
          <p:cNvSpPr>
            <a:spLocks noGrp="1"/>
          </p:cNvSpPr>
          <p:nvPr>
            <p:ph type="title"/>
          </p:nvPr>
        </p:nvSpPr>
        <p:spPr/>
        <p:txBody>
          <a:bodyPr/>
          <a:lstStyle/>
          <a:p>
            <a:r>
              <a:rPr lang="en-TW" dirty="0"/>
              <a:t>Euler Path</a:t>
            </a:r>
          </a:p>
        </p:txBody>
      </p:sp>
      <p:sp>
        <p:nvSpPr>
          <p:cNvPr id="3" name="Content Placeholder 2">
            <a:extLst>
              <a:ext uri="{FF2B5EF4-FFF2-40B4-BE49-F238E27FC236}">
                <a16:creationId xmlns:a16="http://schemas.microsoft.com/office/drawing/2014/main" id="{5C9BC07A-1840-8841-ABCA-6A21B215A41E}"/>
              </a:ext>
            </a:extLst>
          </p:cNvPr>
          <p:cNvSpPr>
            <a:spLocks noGrp="1"/>
          </p:cNvSpPr>
          <p:nvPr>
            <p:ph idx="1"/>
          </p:nvPr>
        </p:nvSpPr>
        <p:spPr>
          <a:xfrm>
            <a:off x="838201" y="1825625"/>
            <a:ext cx="6279292" cy="4351338"/>
          </a:xfrm>
        </p:spPr>
        <p:txBody>
          <a:bodyPr>
            <a:normAutofit lnSpcReduction="10000"/>
          </a:bodyPr>
          <a:lstStyle/>
          <a:p>
            <a:pPr marL="0" indent="0">
              <a:buNone/>
            </a:pPr>
            <a:r>
              <a:rPr lang="en-TW" dirty="0"/>
              <a:t>Let’s consider the case of 2 odd nodes. When finding an Euler path of a graph, if the node is not the beginning or end point, then if we enter the node, then we must exit from the node.</a:t>
            </a:r>
          </a:p>
          <a:p>
            <a:pPr marL="0" indent="0">
              <a:buNone/>
            </a:pPr>
            <a:r>
              <a:rPr lang="en-TW" dirty="0"/>
              <a:t>For example, if we draw an Euler path from A, then we will enter B; then we would exit from B and enter node C; then we would exit from C and enter node D; then we would exit from D and enter B again; then we would enter E, and exit E; then we would enter E and stop.</a:t>
            </a:r>
          </a:p>
        </p:txBody>
      </p:sp>
      <p:pic>
        <p:nvPicPr>
          <p:cNvPr id="7" name="Graphic 6">
            <a:extLst>
              <a:ext uri="{FF2B5EF4-FFF2-40B4-BE49-F238E27FC236}">
                <a16:creationId xmlns:a16="http://schemas.microsoft.com/office/drawing/2014/main" id="{79FD87F1-F47E-0541-8CCE-0C649CBCF59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614582" y="1825625"/>
            <a:ext cx="3337624" cy="3429000"/>
          </a:xfrm>
          <a:prstGeom prst="rect">
            <a:avLst/>
          </a:prstGeom>
        </p:spPr>
      </p:pic>
    </p:spTree>
    <p:extLst>
      <p:ext uri="{BB962C8B-B14F-4D97-AF65-F5344CB8AC3E}">
        <p14:creationId xmlns:p14="http://schemas.microsoft.com/office/powerpoint/2010/main" val="26665323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86D93A-83A1-0140-A588-11FC76191BA3}"/>
              </a:ext>
            </a:extLst>
          </p:cNvPr>
          <p:cNvSpPr>
            <a:spLocks noGrp="1"/>
          </p:cNvSpPr>
          <p:nvPr>
            <p:ph type="title"/>
          </p:nvPr>
        </p:nvSpPr>
        <p:spPr/>
        <p:txBody>
          <a:bodyPr/>
          <a:lstStyle/>
          <a:p>
            <a:r>
              <a:rPr lang="en-TW" dirty="0"/>
              <a:t>Euler Path</a:t>
            </a:r>
          </a:p>
        </p:txBody>
      </p:sp>
      <p:sp>
        <p:nvSpPr>
          <p:cNvPr id="3" name="Content Placeholder 2">
            <a:extLst>
              <a:ext uri="{FF2B5EF4-FFF2-40B4-BE49-F238E27FC236}">
                <a16:creationId xmlns:a16="http://schemas.microsoft.com/office/drawing/2014/main" id="{B2495474-6405-174F-BD99-A6FF21BD3A00}"/>
              </a:ext>
            </a:extLst>
          </p:cNvPr>
          <p:cNvSpPr>
            <a:spLocks noGrp="1"/>
          </p:cNvSpPr>
          <p:nvPr>
            <p:ph idx="1"/>
          </p:nvPr>
        </p:nvSpPr>
        <p:spPr>
          <a:xfrm>
            <a:off x="838200" y="1825625"/>
            <a:ext cx="6254578" cy="4351338"/>
          </a:xfrm>
        </p:spPr>
        <p:txBody>
          <a:bodyPr/>
          <a:lstStyle/>
          <a:p>
            <a:pPr marL="0" indent="0">
              <a:buNone/>
            </a:pPr>
            <a:r>
              <a:rPr lang="en-TW" dirty="0"/>
              <a:t>Now, we can see that only A and E can be odd nodes. For any other nodes, if we visit it, then we must exit the node; that makes any other nodes “even”.</a:t>
            </a:r>
          </a:p>
          <a:p>
            <a:pPr marL="0" indent="0">
              <a:buNone/>
            </a:pPr>
            <a:r>
              <a:rPr lang="en-TW" dirty="0"/>
              <a:t>For A and E, they can be odd, since we start and stop Euler Path there.</a:t>
            </a:r>
          </a:p>
          <a:p>
            <a:pPr marL="0" indent="0">
              <a:buNone/>
            </a:pPr>
            <a:r>
              <a:rPr lang="en-TW" dirty="0"/>
              <a:t>If we look back to the</a:t>
            </a:r>
            <a:r>
              <a:rPr lang="zh-TW" altLang="en-US" dirty="0"/>
              <a:t> </a:t>
            </a:r>
            <a:r>
              <a:rPr lang="en-US" altLang="zh-TW" dirty="0"/>
              <a:t>graph</a:t>
            </a:r>
            <a:r>
              <a:rPr lang="en-TW" dirty="0"/>
              <a:t> 串</a:t>
            </a:r>
            <a:r>
              <a:rPr lang="en-US" altLang="zh-TW" dirty="0"/>
              <a:t>,</a:t>
            </a:r>
            <a:r>
              <a:rPr lang="zh-TW" altLang="en-US" dirty="0"/>
              <a:t> </a:t>
            </a:r>
            <a:r>
              <a:rPr lang="en-US" altLang="zh-TW" dirty="0"/>
              <a:t>then</a:t>
            </a:r>
            <a:r>
              <a:rPr lang="zh-TW" altLang="en-US" dirty="0"/>
              <a:t> </a:t>
            </a:r>
            <a:r>
              <a:rPr lang="en-US" altLang="zh-TW" dirty="0"/>
              <a:t>we</a:t>
            </a:r>
            <a:r>
              <a:rPr lang="zh-TW" altLang="en-US" dirty="0"/>
              <a:t> </a:t>
            </a:r>
            <a:r>
              <a:rPr lang="en-US" altLang="zh-TW" dirty="0"/>
              <a:t>can</a:t>
            </a:r>
            <a:r>
              <a:rPr lang="zh-TW" altLang="en-US" dirty="0"/>
              <a:t> </a:t>
            </a:r>
            <a:r>
              <a:rPr lang="en-US" altLang="zh-TW" dirty="0"/>
              <a:t>see</a:t>
            </a:r>
            <a:r>
              <a:rPr lang="zh-TW" altLang="en-US" dirty="0"/>
              <a:t> </a:t>
            </a:r>
            <a:r>
              <a:rPr lang="en-US" altLang="zh-TW" dirty="0"/>
              <a:t>that</a:t>
            </a:r>
            <a:r>
              <a:rPr lang="zh-TW" altLang="en-US" dirty="0"/>
              <a:t> </a:t>
            </a:r>
            <a:r>
              <a:rPr lang="en-US" altLang="zh-TW" dirty="0"/>
              <a:t>there’s</a:t>
            </a:r>
            <a:r>
              <a:rPr lang="zh-TW" altLang="en-US" dirty="0"/>
              <a:t> </a:t>
            </a:r>
            <a:r>
              <a:rPr lang="en-US" altLang="zh-TW" dirty="0"/>
              <a:t>only</a:t>
            </a:r>
            <a:r>
              <a:rPr lang="zh-TW" altLang="en-US" dirty="0"/>
              <a:t> </a:t>
            </a:r>
            <a:r>
              <a:rPr lang="en-US" altLang="zh-TW" dirty="0"/>
              <a:t>2</a:t>
            </a:r>
            <a:r>
              <a:rPr lang="zh-TW" altLang="en-US" dirty="0"/>
              <a:t> </a:t>
            </a:r>
            <a:r>
              <a:rPr lang="en-US" altLang="zh-TW" dirty="0"/>
              <a:t>odd</a:t>
            </a:r>
            <a:r>
              <a:rPr lang="zh-TW" altLang="en-US" dirty="0"/>
              <a:t> </a:t>
            </a:r>
            <a:r>
              <a:rPr lang="en-US" altLang="zh-TW" dirty="0"/>
              <a:t>nodes,</a:t>
            </a:r>
            <a:r>
              <a:rPr lang="zh-TW" altLang="en-US" dirty="0"/>
              <a:t> </a:t>
            </a:r>
            <a:r>
              <a:rPr lang="en-US" altLang="zh-TW" dirty="0"/>
              <a:t>and</a:t>
            </a:r>
            <a:r>
              <a:rPr lang="zh-TW" altLang="en-US" dirty="0"/>
              <a:t> </a:t>
            </a:r>
            <a:r>
              <a:rPr lang="en-US" altLang="zh-TW" dirty="0"/>
              <a:t>the</a:t>
            </a:r>
            <a:r>
              <a:rPr lang="zh-TW" altLang="en-US" dirty="0"/>
              <a:t> </a:t>
            </a:r>
            <a:r>
              <a:rPr lang="en-US" altLang="zh-TW" dirty="0"/>
              <a:t>rest</a:t>
            </a:r>
            <a:r>
              <a:rPr lang="zh-TW" altLang="en-US" dirty="0"/>
              <a:t> </a:t>
            </a:r>
            <a:r>
              <a:rPr lang="en-US" altLang="zh-TW" dirty="0"/>
              <a:t>of</a:t>
            </a:r>
            <a:r>
              <a:rPr lang="zh-TW" altLang="en-US" dirty="0"/>
              <a:t> </a:t>
            </a:r>
            <a:r>
              <a:rPr lang="en-US" altLang="zh-TW" dirty="0"/>
              <a:t>nodes</a:t>
            </a:r>
            <a:r>
              <a:rPr lang="zh-TW" altLang="en-US" dirty="0"/>
              <a:t> </a:t>
            </a:r>
            <a:r>
              <a:rPr lang="en-US" altLang="zh-TW" dirty="0"/>
              <a:t>are</a:t>
            </a:r>
            <a:r>
              <a:rPr lang="zh-TW" altLang="en-US" dirty="0"/>
              <a:t> </a:t>
            </a:r>
            <a:r>
              <a:rPr lang="en-US" altLang="zh-TW" dirty="0"/>
              <a:t>all</a:t>
            </a:r>
            <a:r>
              <a:rPr lang="zh-TW" altLang="en-US" dirty="0"/>
              <a:t> </a:t>
            </a:r>
            <a:r>
              <a:rPr lang="en-US" altLang="zh-TW" dirty="0"/>
              <a:t>even;</a:t>
            </a:r>
            <a:r>
              <a:rPr lang="zh-TW" altLang="en-US" dirty="0"/>
              <a:t> </a:t>
            </a:r>
            <a:r>
              <a:rPr lang="en-US" altLang="zh-TW" dirty="0"/>
              <a:t>that</a:t>
            </a:r>
            <a:r>
              <a:rPr lang="zh-TW" altLang="en-US" dirty="0"/>
              <a:t> </a:t>
            </a:r>
            <a:r>
              <a:rPr lang="en-US" altLang="zh-TW" dirty="0"/>
              <a:t>guarantees the existence of Euler Path.</a:t>
            </a:r>
            <a:endParaRPr lang="en-TW" dirty="0"/>
          </a:p>
        </p:txBody>
      </p:sp>
      <p:pic>
        <p:nvPicPr>
          <p:cNvPr id="4" name="Graphic 3">
            <a:extLst>
              <a:ext uri="{FF2B5EF4-FFF2-40B4-BE49-F238E27FC236}">
                <a16:creationId xmlns:a16="http://schemas.microsoft.com/office/drawing/2014/main" id="{515D65A5-3C5E-3545-A0A1-69865B5E4C4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784407" y="555453"/>
            <a:ext cx="3337624" cy="3429000"/>
          </a:xfrm>
          <a:prstGeom prst="rect">
            <a:avLst/>
          </a:prstGeom>
        </p:spPr>
      </p:pic>
      <p:pic>
        <p:nvPicPr>
          <p:cNvPr id="5" name="Graphic 4">
            <a:extLst>
              <a:ext uri="{FF2B5EF4-FFF2-40B4-BE49-F238E27FC236}">
                <a16:creationId xmlns:a16="http://schemas.microsoft.com/office/drawing/2014/main" id="{37303316-AC74-444F-9817-F13B2D888E1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026483" y="4174781"/>
            <a:ext cx="1295636" cy="1920875"/>
          </a:xfrm>
          <a:prstGeom prst="rect">
            <a:avLst/>
          </a:prstGeom>
        </p:spPr>
      </p:pic>
    </p:spTree>
    <p:extLst>
      <p:ext uri="{BB962C8B-B14F-4D97-AF65-F5344CB8AC3E}">
        <p14:creationId xmlns:p14="http://schemas.microsoft.com/office/powerpoint/2010/main" val="1150502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D5148E-1D83-E448-BB4D-BED2BF66D8F8}"/>
              </a:ext>
            </a:extLst>
          </p:cNvPr>
          <p:cNvSpPr>
            <a:spLocks noGrp="1"/>
          </p:cNvSpPr>
          <p:nvPr>
            <p:ph type="title"/>
          </p:nvPr>
        </p:nvSpPr>
        <p:spPr/>
        <p:txBody>
          <a:bodyPr/>
          <a:lstStyle/>
          <a:p>
            <a:r>
              <a:rPr lang="en-TW" dirty="0"/>
              <a:t>Euler Path</a:t>
            </a:r>
          </a:p>
        </p:txBody>
      </p:sp>
      <p:sp>
        <p:nvSpPr>
          <p:cNvPr id="3" name="Content Placeholder 2">
            <a:extLst>
              <a:ext uri="{FF2B5EF4-FFF2-40B4-BE49-F238E27FC236}">
                <a16:creationId xmlns:a16="http://schemas.microsoft.com/office/drawing/2014/main" id="{5C9BC07A-1840-8841-ABCA-6A21B215A41E}"/>
              </a:ext>
            </a:extLst>
          </p:cNvPr>
          <p:cNvSpPr>
            <a:spLocks noGrp="1"/>
          </p:cNvSpPr>
          <p:nvPr>
            <p:ph idx="1"/>
          </p:nvPr>
        </p:nvSpPr>
        <p:spPr>
          <a:xfrm>
            <a:off x="838201" y="1825625"/>
            <a:ext cx="6279292" cy="4351338"/>
          </a:xfrm>
        </p:spPr>
        <p:txBody>
          <a:bodyPr>
            <a:normAutofit lnSpcReduction="10000"/>
          </a:bodyPr>
          <a:lstStyle/>
          <a:p>
            <a:pPr marL="0" indent="0">
              <a:buNone/>
            </a:pPr>
            <a:r>
              <a:rPr lang="en-TW" dirty="0"/>
              <a:t>Let’s consider the case of no odd nodes. Since all nodes are even, we can start the Euler Path from any node; supposed we start from B, then we enter C, then exit from C and enter E; then exit from E, and enter B again; then exit from B, and enter D; then exit from D, and enter A; then exit from A, and enter B again, and stop.</a:t>
            </a:r>
          </a:p>
          <a:p>
            <a:pPr marL="0" indent="0">
              <a:buNone/>
            </a:pPr>
            <a:r>
              <a:rPr lang="en-TW" dirty="0"/>
              <a:t>If all nodes are even, that means that, for each node, we would exit and enter again; that </a:t>
            </a:r>
            <a:r>
              <a:rPr lang="en-US" dirty="0"/>
              <a:t>guarantees the existence of Euler Path.</a:t>
            </a:r>
            <a:r>
              <a:rPr lang="en-TW" dirty="0"/>
              <a:t> </a:t>
            </a:r>
          </a:p>
        </p:txBody>
      </p:sp>
      <p:pic>
        <p:nvPicPr>
          <p:cNvPr id="5" name="Graphic 4">
            <a:extLst>
              <a:ext uri="{FF2B5EF4-FFF2-40B4-BE49-F238E27FC236}">
                <a16:creationId xmlns:a16="http://schemas.microsoft.com/office/drawing/2014/main" id="{5DC212BD-5959-D849-B383-FF6C72DF074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966503" y="2279211"/>
            <a:ext cx="3387296" cy="2299578"/>
          </a:xfrm>
          <a:prstGeom prst="rect">
            <a:avLst/>
          </a:prstGeom>
        </p:spPr>
      </p:pic>
    </p:spTree>
    <p:extLst>
      <p:ext uri="{BB962C8B-B14F-4D97-AF65-F5344CB8AC3E}">
        <p14:creationId xmlns:p14="http://schemas.microsoft.com/office/powerpoint/2010/main" val="14876360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86CAF6-9129-5845-B9CE-869FE87C5FA9}"/>
              </a:ext>
            </a:extLst>
          </p:cNvPr>
          <p:cNvSpPr>
            <a:spLocks noGrp="1"/>
          </p:cNvSpPr>
          <p:nvPr>
            <p:ph type="title"/>
          </p:nvPr>
        </p:nvSpPr>
        <p:spPr/>
        <p:txBody>
          <a:bodyPr/>
          <a:lstStyle/>
          <a:p>
            <a:r>
              <a:rPr lang="en-TW" dirty="0"/>
              <a:t>Hamilton Cycle</a:t>
            </a:r>
          </a:p>
        </p:txBody>
      </p:sp>
      <p:sp>
        <p:nvSpPr>
          <p:cNvPr id="3" name="Content Placeholder 2">
            <a:extLst>
              <a:ext uri="{FF2B5EF4-FFF2-40B4-BE49-F238E27FC236}">
                <a16:creationId xmlns:a16="http://schemas.microsoft.com/office/drawing/2014/main" id="{B86B7666-87F4-494E-8919-282719F9138D}"/>
              </a:ext>
            </a:extLst>
          </p:cNvPr>
          <p:cNvSpPr>
            <a:spLocks noGrp="1"/>
          </p:cNvSpPr>
          <p:nvPr>
            <p:ph idx="1"/>
          </p:nvPr>
        </p:nvSpPr>
        <p:spPr>
          <a:xfrm>
            <a:off x="838200" y="1825625"/>
            <a:ext cx="7675605" cy="4667250"/>
          </a:xfrm>
        </p:spPr>
        <p:txBody>
          <a:bodyPr>
            <a:normAutofit/>
          </a:bodyPr>
          <a:lstStyle/>
          <a:p>
            <a:pPr marL="0" indent="0">
              <a:buNone/>
            </a:pPr>
            <a:r>
              <a:rPr lang="en-TW" dirty="0"/>
              <a:t>Hamilton Cycle is another problem in graph theory that is similar to Euler Path. Hamilton cycle is a path that visits all the vertex exactly once.</a:t>
            </a:r>
          </a:p>
          <a:p>
            <a:pPr marL="0" indent="0">
              <a:buNone/>
            </a:pPr>
            <a:r>
              <a:rPr lang="en-TW" dirty="0"/>
              <a:t>The top graph as Hamilton cycles, but the bottom graph does not.</a:t>
            </a:r>
          </a:p>
          <a:p>
            <a:pPr marL="0" indent="0">
              <a:buNone/>
            </a:pPr>
            <a:r>
              <a:rPr lang="en-TW" dirty="0"/>
              <a:t>There’s no efficient algorithm (yet) in the world to find a Hamilton Cycle in a graph. Acutally, it’s even unknown if such algorithm exists in the world. This problem (to prove if such algorithm exists) is called a P vs NP problem, which will be taught in algorithm and data structure.</a:t>
            </a:r>
          </a:p>
        </p:txBody>
      </p:sp>
      <p:pic>
        <p:nvPicPr>
          <p:cNvPr id="5" name="Picture 4" descr="A picture containing outdoor&#10;&#10;Description automatically generated">
            <a:extLst>
              <a:ext uri="{FF2B5EF4-FFF2-40B4-BE49-F238E27FC236}">
                <a16:creationId xmlns:a16="http://schemas.microsoft.com/office/drawing/2014/main" id="{606D793E-C99C-BF40-8404-58F976FF28A3}"/>
              </a:ext>
            </a:extLst>
          </p:cNvPr>
          <p:cNvPicPr>
            <a:picLocks noChangeAspect="1"/>
          </p:cNvPicPr>
          <p:nvPr/>
        </p:nvPicPr>
        <p:blipFill>
          <a:blip r:embed="rId2"/>
          <a:stretch>
            <a:fillRect/>
          </a:stretch>
        </p:blipFill>
        <p:spPr>
          <a:xfrm>
            <a:off x="8996675" y="1690688"/>
            <a:ext cx="2357125" cy="3608173"/>
          </a:xfrm>
          <a:prstGeom prst="rect">
            <a:avLst/>
          </a:prstGeom>
        </p:spPr>
      </p:pic>
    </p:spTree>
    <p:extLst>
      <p:ext uri="{BB962C8B-B14F-4D97-AF65-F5344CB8AC3E}">
        <p14:creationId xmlns:p14="http://schemas.microsoft.com/office/powerpoint/2010/main" val="33954250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47942995-B07F-4636-9A06-C6A104B260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AD52421-6BD9-824B-8597-C097BF85335C}"/>
              </a:ext>
            </a:extLst>
          </p:cNvPr>
          <p:cNvSpPr>
            <a:spLocks noGrp="1"/>
          </p:cNvSpPr>
          <p:nvPr>
            <p:ph type="ctrTitle"/>
          </p:nvPr>
        </p:nvSpPr>
        <p:spPr>
          <a:xfrm>
            <a:off x="1113810" y="2960716"/>
            <a:ext cx="4036334" cy="2387600"/>
          </a:xfrm>
        </p:spPr>
        <p:txBody>
          <a:bodyPr anchor="t">
            <a:normAutofit/>
          </a:bodyPr>
          <a:lstStyle/>
          <a:p>
            <a:pPr algn="l"/>
            <a:r>
              <a:rPr lang="en-US" sz="3800" dirty="0"/>
              <a:t>7-3</a:t>
            </a:r>
            <a:br>
              <a:rPr lang="en-US" sz="3800" dirty="0"/>
            </a:br>
            <a:r>
              <a:rPr lang="en-US" sz="3800" dirty="0"/>
              <a:t>Shortest Path Problem</a:t>
            </a:r>
            <a:endParaRPr lang="en-TW" sz="3800" dirty="0"/>
          </a:p>
        </p:txBody>
      </p:sp>
      <p:sp>
        <p:nvSpPr>
          <p:cNvPr id="3" name="Subtitle 2">
            <a:extLst>
              <a:ext uri="{FF2B5EF4-FFF2-40B4-BE49-F238E27FC236}">
                <a16:creationId xmlns:a16="http://schemas.microsoft.com/office/drawing/2014/main" id="{26AB6786-8C7A-8C4D-A967-EA77BE27EF11}"/>
              </a:ext>
            </a:extLst>
          </p:cNvPr>
          <p:cNvSpPr>
            <a:spLocks noGrp="1"/>
          </p:cNvSpPr>
          <p:nvPr>
            <p:ph type="subTitle" idx="1"/>
          </p:nvPr>
        </p:nvSpPr>
        <p:spPr>
          <a:xfrm>
            <a:off x="1113809" y="953037"/>
            <a:ext cx="4036333" cy="1709849"/>
          </a:xfrm>
        </p:spPr>
        <p:txBody>
          <a:bodyPr anchor="b">
            <a:normAutofit/>
          </a:bodyPr>
          <a:lstStyle/>
          <a:p>
            <a:pPr algn="l"/>
            <a:endParaRPr lang="en-TW" sz="2000"/>
          </a:p>
        </p:txBody>
      </p:sp>
      <p:grpSp>
        <p:nvGrpSpPr>
          <p:cNvPr id="13" name="Group 12">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984992"/>
            <a:ext cx="731521" cy="673460"/>
            <a:chOff x="3940602" y="308034"/>
            <a:chExt cx="2116791" cy="3428999"/>
          </a:xfrm>
          <a:solidFill>
            <a:schemeClr val="accent4"/>
          </a:solidFill>
        </p:grpSpPr>
        <p:sp>
          <p:nvSpPr>
            <p:cNvPr id="14" name="Rectangle 13">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Rectangle 17">
            <a:extLst>
              <a:ext uri="{FF2B5EF4-FFF2-40B4-BE49-F238E27FC236}">
                <a16:creationId xmlns:a16="http://schemas.microsoft.com/office/drawing/2014/main" id="{B81933D1-5615-42C7-9C0B-4EB7105CC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391886"/>
            <a:ext cx="6009366" cy="601707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5">
            <a:extLst>
              <a:ext uri="{FF2B5EF4-FFF2-40B4-BE49-F238E27FC236}">
                <a16:creationId xmlns:a16="http://schemas.microsoft.com/office/drawing/2014/main" id="{497C321E-4691-154A-B592-853A83E2471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922492" y="1554290"/>
            <a:ext cx="5536001" cy="3690667"/>
          </a:xfrm>
          <a:prstGeom prst="rect">
            <a:avLst/>
          </a:prstGeom>
        </p:spPr>
      </p:pic>
    </p:spTree>
    <p:extLst>
      <p:ext uri="{BB962C8B-B14F-4D97-AF65-F5344CB8AC3E}">
        <p14:creationId xmlns:p14="http://schemas.microsoft.com/office/powerpoint/2010/main" val="32155401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2B064E-B181-9348-931B-2E967B7185B6}"/>
              </a:ext>
            </a:extLst>
          </p:cNvPr>
          <p:cNvSpPr>
            <a:spLocks noGrp="1"/>
          </p:cNvSpPr>
          <p:nvPr>
            <p:ph type="title"/>
          </p:nvPr>
        </p:nvSpPr>
        <p:spPr/>
        <p:txBody>
          <a:bodyPr/>
          <a:lstStyle/>
          <a:p>
            <a:r>
              <a:rPr lang="en-TW" dirty="0"/>
              <a:t>Shortest Path Problem</a:t>
            </a:r>
          </a:p>
        </p:txBody>
      </p:sp>
      <p:sp>
        <p:nvSpPr>
          <p:cNvPr id="3" name="Content Placeholder 2">
            <a:extLst>
              <a:ext uri="{FF2B5EF4-FFF2-40B4-BE49-F238E27FC236}">
                <a16:creationId xmlns:a16="http://schemas.microsoft.com/office/drawing/2014/main" id="{A631E74B-0EE9-9A44-8094-F2FDE2A8E544}"/>
              </a:ext>
            </a:extLst>
          </p:cNvPr>
          <p:cNvSpPr>
            <a:spLocks noGrp="1"/>
          </p:cNvSpPr>
          <p:nvPr>
            <p:ph idx="1"/>
          </p:nvPr>
        </p:nvSpPr>
        <p:spPr>
          <a:xfrm>
            <a:off x="838200" y="1825624"/>
            <a:ext cx="10515600" cy="5032375"/>
          </a:xfrm>
        </p:spPr>
        <p:txBody>
          <a:bodyPr>
            <a:normAutofit/>
          </a:bodyPr>
          <a:lstStyle/>
          <a:p>
            <a:pPr marL="0" indent="0">
              <a:buNone/>
            </a:pPr>
            <a:r>
              <a:rPr lang="en-TW" dirty="0"/>
              <a:t>Supposed we have a connected weighted graph, then there might be several possible path to go from node </a:t>
            </a:r>
            <a:r>
              <a:rPr lang="en-US" dirty="0" err="1"/>
              <a:t>i</a:t>
            </a:r>
            <a:r>
              <a:rPr lang="en-US" dirty="0"/>
              <a:t> to node j. How do we find the shortest path between one node to another node? Well, Floyd-</a:t>
            </a:r>
            <a:r>
              <a:rPr lang="en-US" dirty="0" err="1"/>
              <a:t>Warshall</a:t>
            </a:r>
            <a:r>
              <a:rPr lang="en-US" dirty="0"/>
              <a:t> algorithm might be an option, but it’s too computational heavy to run this algorithm. (As the size of graph grows, the algorithm run time would explosively grow.)</a:t>
            </a:r>
          </a:p>
          <a:p>
            <a:pPr marL="0" indent="0">
              <a:buNone/>
            </a:pPr>
            <a:r>
              <a:rPr lang="en-US" dirty="0"/>
              <a:t>In 7-3, we will learn a better algorithm called “Dijkstra’s Algorithm”, which is much less computational heavy. The downside of Dijkstra’s algorithm is - we cannot get the pair-wise shortest path of all nodes; instead, we have to pick one node, and run the algorithm, then the algorithm will return the shortest path from the picked node to any other nodes.</a:t>
            </a:r>
            <a:endParaRPr lang="en-TW" dirty="0"/>
          </a:p>
        </p:txBody>
      </p:sp>
    </p:spTree>
    <p:extLst>
      <p:ext uri="{BB962C8B-B14F-4D97-AF65-F5344CB8AC3E}">
        <p14:creationId xmlns:p14="http://schemas.microsoft.com/office/powerpoint/2010/main" val="34215959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A315F-3FA0-F14D-856D-D0BE13EF64E3}"/>
              </a:ext>
            </a:extLst>
          </p:cNvPr>
          <p:cNvSpPr>
            <a:spLocks noGrp="1"/>
          </p:cNvSpPr>
          <p:nvPr>
            <p:ph type="title"/>
          </p:nvPr>
        </p:nvSpPr>
        <p:spPr/>
        <p:txBody>
          <a:bodyPr/>
          <a:lstStyle/>
          <a:p>
            <a:r>
              <a:rPr lang="en-TW" dirty="0"/>
              <a:t>Dijkstra’s Algorithm</a:t>
            </a:r>
          </a:p>
        </p:txBody>
      </p:sp>
      <p:sp>
        <p:nvSpPr>
          <p:cNvPr id="3" name="Content Placeholder 2">
            <a:extLst>
              <a:ext uri="{FF2B5EF4-FFF2-40B4-BE49-F238E27FC236}">
                <a16:creationId xmlns:a16="http://schemas.microsoft.com/office/drawing/2014/main" id="{54CF256D-14C9-4C41-94DB-C09BDEF34CAD}"/>
              </a:ext>
            </a:extLst>
          </p:cNvPr>
          <p:cNvSpPr>
            <a:spLocks noGrp="1"/>
          </p:cNvSpPr>
          <p:nvPr>
            <p:ph idx="1"/>
          </p:nvPr>
        </p:nvSpPr>
        <p:spPr>
          <a:xfrm>
            <a:off x="838200" y="1825625"/>
            <a:ext cx="6489357" cy="4351338"/>
          </a:xfrm>
        </p:spPr>
        <p:txBody>
          <a:bodyPr/>
          <a:lstStyle/>
          <a:p>
            <a:pPr marL="0" indent="0">
              <a:buNone/>
            </a:pPr>
            <a:r>
              <a:rPr lang="en-TW" dirty="0"/>
              <a:t>This algorithm is conceived by computer scientist Edsger W. Dijkstra in 1956 and published 3 years later. The application of Dijkstra’s algorithm is HUGE, such as the least-cost path of builing electricity lines or oil pipelines, network routing, footpath optimization problems, and many others.</a:t>
            </a:r>
          </a:p>
          <a:p>
            <a:pPr marL="0" indent="0">
              <a:buNone/>
            </a:pPr>
            <a:r>
              <a:rPr lang="en-TW" dirty="0"/>
              <a:t>Since the actually coding task for Dijkstra’s Algorithm requires some data structure, we will only learn the concept here.</a:t>
            </a:r>
          </a:p>
        </p:txBody>
      </p:sp>
      <p:pic>
        <p:nvPicPr>
          <p:cNvPr id="5" name="Picture 4" descr="A picture containing person, person, wall, indoor&#10;&#10;Description automatically generated">
            <a:extLst>
              <a:ext uri="{FF2B5EF4-FFF2-40B4-BE49-F238E27FC236}">
                <a16:creationId xmlns:a16="http://schemas.microsoft.com/office/drawing/2014/main" id="{670D6377-08AA-F941-8D8F-C7AC1B77C0F7}"/>
              </a:ext>
            </a:extLst>
          </p:cNvPr>
          <p:cNvPicPr>
            <a:picLocks noChangeAspect="1"/>
          </p:cNvPicPr>
          <p:nvPr/>
        </p:nvPicPr>
        <p:blipFill>
          <a:blip r:embed="rId2"/>
          <a:stretch>
            <a:fillRect/>
          </a:stretch>
        </p:blipFill>
        <p:spPr>
          <a:xfrm>
            <a:off x="8380799" y="1634472"/>
            <a:ext cx="2678499" cy="3589056"/>
          </a:xfrm>
          <a:prstGeom prst="rect">
            <a:avLst/>
          </a:prstGeom>
        </p:spPr>
      </p:pic>
    </p:spTree>
    <p:extLst>
      <p:ext uri="{BB962C8B-B14F-4D97-AF65-F5344CB8AC3E}">
        <p14:creationId xmlns:p14="http://schemas.microsoft.com/office/powerpoint/2010/main" val="35370187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B19975-7574-ED46-9033-917F125CE6F9}"/>
              </a:ext>
            </a:extLst>
          </p:cNvPr>
          <p:cNvSpPr>
            <a:spLocks noGrp="1"/>
          </p:cNvSpPr>
          <p:nvPr>
            <p:ph type="title"/>
          </p:nvPr>
        </p:nvSpPr>
        <p:spPr/>
        <p:txBody>
          <a:bodyPr/>
          <a:lstStyle/>
          <a:p>
            <a:r>
              <a:rPr lang="en-TW" dirty="0"/>
              <a:t>Dijkstra’s Algorithm</a:t>
            </a:r>
          </a:p>
        </p:txBody>
      </p:sp>
      <p:sp>
        <p:nvSpPr>
          <p:cNvPr id="3" name="Content Placeholder 2">
            <a:extLst>
              <a:ext uri="{FF2B5EF4-FFF2-40B4-BE49-F238E27FC236}">
                <a16:creationId xmlns:a16="http://schemas.microsoft.com/office/drawing/2014/main" id="{254253C9-604E-2145-A60B-39317BC2A498}"/>
              </a:ext>
            </a:extLst>
          </p:cNvPr>
          <p:cNvSpPr>
            <a:spLocks noGrp="1"/>
          </p:cNvSpPr>
          <p:nvPr>
            <p:ph idx="1"/>
          </p:nvPr>
        </p:nvSpPr>
        <p:spPr/>
        <p:txBody>
          <a:bodyPr/>
          <a:lstStyle/>
          <a:p>
            <a:pPr marL="514350" indent="-514350">
              <a:buAutoNum type="arabicPeriod"/>
            </a:pPr>
            <a:r>
              <a:rPr lang="en-US" altLang="zh-TW" dirty="0"/>
              <a:t>Label all nodes on the graph to be infinity.</a:t>
            </a:r>
          </a:p>
          <a:p>
            <a:pPr marL="514350" indent="-514350">
              <a:buAutoNum type="arabicPeriod"/>
            </a:pPr>
            <a:r>
              <a:rPr lang="en-US" dirty="0"/>
              <a:t>Set the starting node to be 0, and mark it as visited.</a:t>
            </a:r>
          </a:p>
          <a:p>
            <a:pPr marL="514350" indent="-514350">
              <a:buAutoNum type="arabicPeriod"/>
            </a:pPr>
            <a:r>
              <a:rPr lang="en-US" dirty="0"/>
              <a:t>Label starting node’s neighbors the length of the edge.</a:t>
            </a:r>
          </a:p>
          <a:p>
            <a:pPr marL="514350" indent="-514350">
              <a:buAutoNum type="arabicPeriod"/>
            </a:pPr>
            <a:r>
              <a:rPr lang="en-US" dirty="0"/>
              <a:t>For all nodes in the graph, take the unvisited node with the minimal labeled value; then, mark the node as visited, and check the node’s neighbors. For each neighbor, if the the node value + node’s edge to the neighbor &lt; neighbor’s value, then update the neighbor's value.</a:t>
            </a:r>
          </a:p>
          <a:p>
            <a:pPr marL="514350" indent="-514350">
              <a:buAutoNum type="arabicPeriod"/>
            </a:pPr>
            <a:r>
              <a:rPr lang="en-US" dirty="0"/>
              <a:t>Keep repeating step 4 until all nodes are visited.</a:t>
            </a:r>
          </a:p>
          <a:p>
            <a:pPr marL="514350" indent="-514350">
              <a:buAutoNum type="arabicPeriod"/>
            </a:pPr>
            <a:endParaRPr lang="en-TW" dirty="0"/>
          </a:p>
        </p:txBody>
      </p:sp>
    </p:spTree>
    <p:extLst>
      <p:ext uri="{BB962C8B-B14F-4D97-AF65-F5344CB8AC3E}">
        <p14:creationId xmlns:p14="http://schemas.microsoft.com/office/powerpoint/2010/main" val="263726405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D1B182-57EC-EA49-9F16-C2AB3323F487}"/>
              </a:ext>
            </a:extLst>
          </p:cNvPr>
          <p:cNvSpPr>
            <a:spLocks noGrp="1"/>
          </p:cNvSpPr>
          <p:nvPr>
            <p:ph type="title"/>
          </p:nvPr>
        </p:nvSpPr>
        <p:spPr/>
        <p:txBody>
          <a:bodyPr/>
          <a:lstStyle/>
          <a:p>
            <a:r>
              <a:rPr lang="en-TW" dirty="0"/>
              <a:t>Dijkstra’s Algorithm</a:t>
            </a:r>
          </a:p>
        </p:txBody>
      </p:sp>
      <p:sp>
        <p:nvSpPr>
          <p:cNvPr id="7" name="Content Placeholder 6">
            <a:extLst>
              <a:ext uri="{FF2B5EF4-FFF2-40B4-BE49-F238E27FC236}">
                <a16:creationId xmlns:a16="http://schemas.microsoft.com/office/drawing/2014/main" id="{F289DF99-8132-3F45-8660-556B7611D0C7}"/>
              </a:ext>
            </a:extLst>
          </p:cNvPr>
          <p:cNvSpPr>
            <a:spLocks noGrp="1"/>
          </p:cNvSpPr>
          <p:nvPr>
            <p:ph idx="1"/>
          </p:nvPr>
        </p:nvSpPr>
        <p:spPr>
          <a:xfrm>
            <a:off x="838201" y="1825625"/>
            <a:ext cx="7873314" cy="4351338"/>
          </a:xfrm>
        </p:spPr>
        <p:txBody>
          <a:bodyPr/>
          <a:lstStyle/>
          <a:p>
            <a:pPr marL="0" indent="0">
              <a:buNone/>
            </a:pPr>
            <a:r>
              <a:rPr lang="en-TW" dirty="0"/>
              <a:t>For example, we pick A as the starting point. Then, we set a value of infinity for each node, and set A’s value to be 0, then mark A as visited. We would get:</a:t>
            </a:r>
          </a:p>
          <a:p>
            <a:pPr marL="0" indent="0">
              <a:buNone/>
            </a:pPr>
            <a:endParaRPr lang="en-TW" dirty="0"/>
          </a:p>
          <a:p>
            <a:pPr marL="0" indent="0">
              <a:buNone/>
            </a:pPr>
            <a:endParaRPr lang="en-TW" dirty="0"/>
          </a:p>
          <a:p>
            <a:pPr marL="0" indent="0">
              <a:buNone/>
            </a:pPr>
            <a:endParaRPr lang="en-TW" dirty="0"/>
          </a:p>
          <a:p>
            <a:pPr marL="0" indent="0">
              <a:buNone/>
            </a:pPr>
            <a:endParaRPr lang="en-TW" dirty="0"/>
          </a:p>
          <a:p>
            <a:pPr marL="0" indent="0">
              <a:buNone/>
            </a:pPr>
            <a:r>
              <a:rPr lang="en-TW" dirty="0"/>
              <a:t>Then, we set B and C’s value to be 2 and 2.</a:t>
            </a:r>
          </a:p>
        </p:txBody>
      </p:sp>
      <p:pic>
        <p:nvPicPr>
          <p:cNvPr id="9" name="Graphic 8">
            <a:extLst>
              <a:ext uri="{FF2B5EF4-FFF2-40B4-BE49-F238E27FC236}">
                <a16:creationId xmlns:a16="http://schemas.microsoft.com/office/drawing/2014/main" id="{C61974D0-AE28-CC44-ABF4-8373267190C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962866" y="1690688"/>
            <a:ext cx="2390933" cy="2133087"/>
          </a:xfrm>
          <a:prstGeom prst="rect">
            <a:avLst/>
          </a:prstGeom>
        </p:spPr>
      </p:pic>
      <p:pic>
        <p:nvPicPr>
          <p:cNvPr id="11" name="Graphic 10">
            <a:extLst>
              <a:ext uri="{FF2B5EF4-FFF2-40B4-BE49-F238E27FC236}">
                <a16:creationId xmlns:a16="http://schemas.microsoft.com/office/drawing/2014/main" id="{0C3D068A-6308-2E42-9E57-F8AC3612CA9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350619" y="3009294"/>
            <a:ext cx="2565968" cy="2027631"/>
          </a:xfrm>
          <a:prstGeom prst="rect">
            <a:avLst/>
          </a:prstGeom>
        </p:spPr>
      </p:pic>
      <p:pic>
        <p:nvPicPr>
          <p:cNvPr id="15" name="Graphic 14">
            <a:extLst>
              <a:ext uri="{FF2B5EF4-FFF2-40B4-BE49-F238E27FC236}">
                <a16:creationId xmlns:a16="http://schemas.microsoft.com/office/drawing/2014/main" id="{B5236B4A-A174-7546-8B3E-F8D22400558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326565" y="4143399"/>
            <a:ext cx="3272602" cy="2586014"/>
          </a:xfrm>
          <a:prstGeom prst="rect">
            <a:avLst/>
          </a:prstGeom>
        </p:spPr>
      </p:pic>
    </p:spTree>
    <p:extLst>
      <p:ext uri="{BB962C8B-B14F-4D97-AF65-F5344CB8AC3E}">
        <p14:creationId xmlns:p14="http://schemas.microsoft.com/office/powerpoint/2010/main" val="40218748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BE2D22-9C81-C942-AF25-6983B259A38D}"/>
              </a:ext>
            </a:extLst>
          </p:cNvPr>
          <p:cNvSpPr>
            <a:spLocks noGrp="1"/>
          </p:cNvSpPr>
          <p:nvPr>
            <p:ph type="title"/>
          </p:nvPr>
        </p:nvSpPr>
        <p:spPr/>
        <p:txBody>
          <a:bodyPr/>
          <a:lstStyle/>
          <a:p>
            <a:r>
              <a:rPr lang="en-TW" dirty="0"/>
              <a:t>Dijkstra’s Algorithm</a:t>
            </a:r>
          </a:p>
        </p:txBody>
      </p:sp>
      <p:sp>
        <p:nvSpPr>
          <p:cNvPr id="3" name="Content Placeholder 2">
            <a:extLst>
              <a:ext uri="{FF2B5EF4-FFF2-40B4-BE49-F238E27FC236}">
                <a16:creationId xmlns:a16="http://schemas.microsoft.com/office/drawing/2014/main" id="{A2999505-7FF9-BD4D-9E9C-9741E4F2EF63}"/>
              </a:ext>
            </a:extLst>
          </p:cNvPr>
          <p:cNvSpPr>
            <a:spLocks noGrp="1"/>
          </p:cNvSpPr>
          <p:nvPr>
            <p:ph idx="1"/>
          </p:nvPr>
        </p:nvSpPr>
        <p:spPr>
          <a:xfrm>
            <a:off x="838200" y="1825625"/>
            <a:ext cx="6341076" cy="4351338"/>
          </a:xfrm>
        </p:spPr>
        <p:txBody>
          <a:bodyPr>
            <a:normAutofit/>
          </a:bodyPr>
          <a:lstStyle/>
          <a:p>
            <a:pPr marL="0" indent="0">
              <a:buNone/>
            </a:pPr>
            <a:r>
              <a:rPr lang="en-TW" dirty="0"/>
              <a:t>For all the unvisited nodes, B and C have the minimum value; here we would pick B. Mark B as visited, and update the value of B’s neighbors. Then, we get the new graph on the right.</a:t>
            </a:r>
          </a:p>
          <a:p>
            <a:pPr marL="0" indent="0">
              <a:buNone/>
            </a:pPr>
            <a:r>
              <a:rPr lang="en-TW" dirty="0"/>
              <a:t>Then, for all the unvisited nodes, C has the minimum value; mark C as visited ,and update the value of C’s neighbors.</a:t>
            </a:r>
          </a:p>
          <a:p>
            <a:pPr marL="0" indent="0">
              <a:buNone/>
            </a:pPr>
            <a:endParaRPr lang="en-TW" dirty="0"/>
          </a:p>
        </p:txBody>
      </p:sp>
      <p:pic>
        <p:nvPicPr>
          <p:cNvPr id="7" name="Graphic 6">
            <a:extLst>
              <a:ext uri="{FF2B5EF4-FFF2-40B4-BE49-F238E27FC236}">
                <a16:creationId xmlns:a16="http://schemas.microsoft.com/office/drawing/2014/main" id="{579D7FEC-7392-964F-972D-C724BAA44C4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689321" y="916203"/>
            <a:ext cx="3249827" cy="2568016"/>
          </a:xfrm>
          <a:prstGeom prst="rect">
            <a:avLst/>
          </a:prstGeom>
        </p:spPr>
      </p:pic>
      <p:pic>
        <p:nvPicPr>
          <p:cNvPr id="9" name="Graphic 8">
            <a:extLst>
              <a:ext uri="{FF2B5EF4-FFF2-40B4-BE49-F238E27FC236}">
                <a16:creationId xmlns:a16="http://schemas.microsoft.com/office/drawing/2014/main" id="{5CDC3D3A-BB45-044C-899C-DDE24D3AE51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829080" y="3705721"/>
            <a:ext cx="3249826" cy="2568016"/>
          </a:xfrm>
          <a:prstGeom prst="rect">
            <a:avLst/>
          </a:prstGeom>
        </p:spPr>
      </p:pic>
    </p:spTree>
    <p:extLst>
      <p:ext uri="{BB962C8B-B14F-4D97-AF65-F5344CB8AC3E}">
        <p14:creationId xmlns:p14="http://schemas.microsoft.com/office/powerpoint/2010/main" val="14992736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15A2D3-3FCD-B84F-B63E-090702A06011}"/>
              </a:ext>
            </a:extLst>
          </p:cNvPr>
          <p:cNvSpPr>
            <a:spLocks noGrp="1"/>
          </p:cNvSpPr>
          <p:nvPr>
            <p:ph type="title"/>
          </p:nvPr>
        </p:nvSpPr>
        <p:spPr/>
        <p:txBody>
          <a:bodyPr/>
          <a:lstStyle/>
          <a:p>
            <a:r>
              <a:rPr lang="en-TW" dirty="0"/>
              <a:t>Notes of Chapter</a:t>
            </a:r>
            <a:r>
              <a:rPr lang="en-US" dirty="0"/>
              <a:t> 7</a:t>
            </a:r>
            <a:endParaRPr lang="en-TW" dirty="0"/>
          </a:p>
        </p:txBody>
      </p:sp>
      <p:sp>
        <p:nvSpPr>
          <p:cNvPr id="3" name="Content Placeholder 2">
            <a:extLst>
              <a:ext uri="{FF2B5EF4-FFF2-40B4-BE49-F238E27FC236}">
                <a16:creationId xmlns:a16="http://schemas.microsoft.com/office/drawing/2014/main" id="{FBEDA6CA-05D3-EB49-B356-A1CFC0DC39A6}"/>
              </a:ext>
            </a:extLst>
          </p:cNvPr>
          <p:cNvSpPr>
            <a:spLocks noGrp="1"/>
          </p:cNvSpPr>
          <p:nvPr>
            <p:ph idx="1"/>
          </p:nvPr>
        </p:nvSpPr>
        <p:spPr/>
        <p:txBody>
          <a:bodyPr/>
          <a:lstStyle/>
          <a:p>
            <a:r>
              <a:rPr lang="en-US" dirty="0"/>
              <a:t>The concept of chapter 6 and 7 are connected. Make sure you don’t skip chapter</a:t>
            </a:r>
            <a:r>
              <a:rPr lang="zh-TW" altLang="en-US" dirty="0"/>
              <a:t> </a:t>
            </a:r>
            <a:r>
              <a:rPr lang="en-US" altLang="zh-TW" dirty="0"/>
              <a:t>6</a:t>
            </a:r>
            <a:r>
              <a:rPr lang="en-US" dirty="0"/>
              <a:t> before learning chapter 7.</a:t>
            </a:r>
          </a:p>
          <a:p>
            <a:r>
              <a:rPr lang="en-US" dirty="0"/>
              <a:t>Even though we will talk about algorithms of graph in this chapter, we won’t discuss all of them. Instead, we will learn more in algorithm and data structure class, as they require more programming skills.</a:t>
            </a:r>
          </a:p>
        </p:txBody>
      </p:sp>
    </p:spTree>
    <p:extLst>
      <p:ext uri="{BB962C8B-B14F-4D97-AF65-F5344CB8AC3E}">
        <p14:creationId xmlns:p14="http://schemas.microsoft.com/office/powerpoint/2010/main" val="9430415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322D57-84E5-E043-9512-20E4308C8CBF}"/>
              </a:ext>
            </a:extLst>
          </p:cNvPr>
          <p:cNvSpPr>
            <a:spLocks noGrp="1"/>
          </p:cNvSpPr>
          <p:nvPr>
            <p:ph type="title"/>
          </p:nvPr>
        </p:nvSpPr>
        <p:spPr/>
        <p:txBody>
          <a:bodyPr/>
          <a:lstStyle/>
          <a:p>
            <a:r>
              <a:rPr lang="en-TW" dirty="0"/>
              <a:t>Dijkstra’s Algorithm</a:t>
            </a:r>
          </a:p>
        </p:txBody>
      </p:sp>
      <p:sp>
        <p:nvSpPr>
          <p:cNvPr id="3" name="Content Placeholder 2">
            <a:extLst>
              <a:ext uri="{FF2B5EF4-FFF2-40B4-BE49-F238E27FC236}">
                <a16:creationId xmlns:a16="http://schemas.microsoft.com/office/drawing/2014/main" id="{755D782D-1806-F24D-B816-23969908EA7E}"/>
              </a:ext>
            </a:extLst>
          </p:cNvPr>
          <p:cNvSpPr>
            <a:spLocks noGrp="1"/>
          </p:cNvSpPr>
          <p:nvPr>
            <p:ph idx="1"/>
          </p:nvPr>
        </p:nvSpPr>
        <p:spPr>
          <a:xfrm>
            <a:off x="838200" y="1825625"/>
            <a:ext cx="6724135" cy="4351338"/>
          </a:xfrm>
        </p:spPr>
        <p:txBody>
          <a:bodyPr/>
          <a:lstStyle/>
          <a:p>
            <a:pPr marL="0" indent="0">
              <a:buNone/>
            </a:pPr>
            <a:r>
              <a:rPr lang="en-TW" dirty="0"/>
              <a:t>Then, for all the unvisited nodes, D has the minimum value; mark D as visited ,and update the value of D’s neighbors. Then, we get the new graph on the right.</a:t>
            </a:r>
          </a:p>
          <a:p>
            <a:pPr marL="0" indent="0">
              <a:buNone/>
            </a:pPr>
            <a:endParaRPr lang="en-TW" dirty="0"/>
          </a:p>
          <a:p>
            <a:pPr marL="0" indent="0">
              <a:buNone/>
            </a:pPr>
            <a:r>
              <a:rPr lang="en-TW" dirty="0"/>
              <a:t>Then, for all the unvisited nodes, F has the minimun value; mark F as visited ,and update the value of F’s neighbors. </a:t>
            </a:r>
          </a:p>
          <a:p>
            <a:pPr marL="0" indent="0">
              <a:buNone/>
            </a:pPr>
            <a:r>
              <a:rPr lang="en-TW" dirty="0"/>
              <a:t>Then, E is the last unvisited node; done with Dijkstra’s algorithm.</a:t>
            </a:r>
          </a:p>
          <a:p>
            <a:pPr marL="0" indent="0">
              <a:buNone/>
            </a:pPr>
            <a:endParaRPr lang="en-TW" dirty="0"/>
          </a:p>
        </p:txBody>
      </p:sp>
      <p:pic>
        <p:nvPicPr>
          <p:cNvPr id="5" name="Graphic 4">
            <a:extLst>
              <a:ext uri="{FF2B5EF4-FFF2-40B4-BE49-F238E27FC236}">
                <a16:creationId xmlns:a16="http://schemas.microsoft.com/office/drawing/2014/main" id="{BF2BE501-992D-F747-81E8-9EAA34F3E46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745627" y="983977"/>
            <a:ext cx="3608173" cy="2851182"/>
          </a:xfrm>
          <a:prstGeom prst="rect">
            <a:avLst/>
          </a:prstGeom>
        </p:spPr>
      </p:pic>
      <p:pic>
        <p:nvPicPr>
          <p:cNvPr id="7" name="Graphic 6">
            <a:extLst>
              <a:ext uri="{FF2B5EF4-FFF2-40B4-BE49-F238E27FC236}">
                <a16:creationId xmlns:a16="http://schemas.microsoft.com/office/drawing/2014/main" id="{072EC0D3-FE2D-DC4C-B882-DF082BE2FC7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892140" y="3757467"/>
            <a:ext cx="3461660" cy="2735408"/>
          </a:xfrm>
          <a:prstGeom prst="rect">
            <a:avLst/>
          </a:prstGeom>
        </p:spPr>
      </p:pic>
    </p:spTree>
    <p:extLst>
      <p:ext uri="{BB962C8B-B14F-4D97-AF65-F5344CB8AC3E}">
        <p14:creationId xmlns:p14="http://schemas.microsoft.com/office/powerpoint/2010/main" val="44595361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2A6DF4-281B-5C40-91AD-DE11FA30BD7F}"/>
              </a:ext>
            </a:extLst>
          </p:cNvPr>
          <p:cNvSpPr>
            <a:spLocks noGrp="1"/>
          </p:cNvSpPr>
          <p:nvPr>
            <p:ph type="title"/>
          </p:nvPr>
        </p:nvSpPr>
        <p:spPr/>
        <p:txBody>
          <a:bodyPr/>
          <a:lstStyle/>
          <a:p>
            <a:r>
              <a:rPr lang="en-TW" dirty="0"/>
              <a:t>Dijkstra’s Algorithm</a:t>
            </a:r>
          </a:p>
        </p:txBody>
      </p:sp>
      <p:sp>
        <p:nvSpPr>
          <p:cNvPr id="3" name="Content Placeholder 2">
            <a:extLst>
              <a:ext uri="{FF2B5EF4-FFF2-40B4-BE49-F238E27FC236}">
                <a16:creationId xmlns:a16="http://schemas.microsoft.com/office/drawing/2014/main" id="{1A7135AE-329A-7249-8CA3-91DCB2A24CEF}"/>
              </a:ext>
            </a:extLst>
          </p:cNvPr>
          <p:cNvSpPr>
            <a:spLocks noGrp="1"/>
          </p:cNvSpPr>
          <p:nvPr>
            <p:ph idx="1"/>
          </p:nvPr>
        </p:nvSpPr>
        <p:spPr>
          <a:xfrm>
            <a:off x="838200" y="1825625"/>
            <a:ext cx="7070124" cy="4351338"/>
          </a:xfrm>
        </p:spPr>
        <p:txBody>
          <a:bodyPr/>
          <a:lstStyle/>
          <a:p>
            <a:pPr marL="0" indent="0">
              <a:buNone/>
            </a:pPr>
            <a:r>
              <a:rPr lang="en-TW" dirty="0"/>
              <a:t>After running Dijkstra’s algorithm on node A, we get the shortest distance from A to all nodes.</a:t>
            </a:r>
          </a:p>
          <a:p>
            <a:pPr marL="0" indent="0">
              <a:buNone/>
            </a:pPr>
            <a:r>
              <a:rPr lang="en-TW" dirty="0"/>
              <a:t>Here’s the table of shortest distance from A:</a:t>
            </a:r>
          </a:p>
        </p:txBody>
      </p:sp>
      <p:pic>
        <p:nvPicPr>
          <p:cNvPr id="5" name="Graphic 4">
            <a:extLst>
              <a:ext uri="{FF2B5EF4-FFF2-40B4-BE49-F238E27FC236}">
                <a16:creationId xmlns:a16="http://schemas.microsoft.com/office/drawing/2014/main" id="{8BA598A5-8CD7-6242-9F9E-371F8755935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068447" y="2384854"/>
            <a:ext cx="3285353" cy="2596090"/>
          </a:xfrm>
          <a:prstGeom prst="rect">
            <a:avLst/>
          </a:prstGeom>
        </p:spPr>
      </p:pic>
      <p:graphicFrame>
        <p:nvGraphicFramePr>
          <p:cNvPr id="6" name="Table 6">
            <a:extLst>
              <a:ext uri="{FF2B5EF4-FFF2-40B4-BE49-F238E27FC236}">
                <a16:creationId xmlns:a16="http://schemas.microsoft.com/office/drawing/2014/main" id="{B88FDA70-CE2A-884B-8B53-A01242C4B41D}"/>
              </a:ext>
            </a:extLst>
          </p:cNvPr>
          <p:cNvGraphicFramePr>
            <a:graphicFrameLocks noGrp="1"/>
          </p:cNvGraphicFramePr>
          <p:nvPr>
            <p:extLst>
              <p:ext uri="{D42A27DB-BD31-4B8C-83A1-F6EECF244321}">
                <p14:modId xmlns:p14="http://schemas.microsoft.com/office/powerpoint/2010/main" val="574841385"/>
              </p:ext>
            </p:extLst>
          </p:nvPr>
        </p:nvGraphicFramePr>
        <p:xfrm>
          <a:off x="1031102" y="3751580"/>
          <a:ext cx="6518876" cy="2560320"/>
        </p:xfrm>
        <a:graphic>
          <a:graphicData uri="http://schemas.openxmlformats.org/drawingml/2006/table">
            <a:tbl>
              <a:tblPr firstRow="1" bandRow="1">
                <a:tableStyleId>{5C22544A-7EE6-4342-B048-85BDC9FD1C3A}</a:tableStyleId>
              </a:tblPr>
              <a:tblGrid>
                <a:gridCol w="3259438">
                  <a:extLst>
                    <a:ext uri="{9D8B030D-6E8A-4147-A177-3AD203B41FA5}">
                      <a16:colId xmlns:a16="http://schemas.microsoft.com/office/drawing/2014/main" val="2455010167"/>
                    </a:ext>
                  </a:extLst>
                </a:gridCol>
                <a:gridCol w="3259438">
                  <a:extLst>
                    <a:ext uri="{9D8B030D-6E8A-4147-A177-3AD203B41FA5}">
                      <a16:colId xmlns:a16="http://schemas.microsoft.com/office/drawing/2014/main" val="1389326375"/>
                    </a:ext>
                  </a:extLst>
                </a:gridCol>
              </a:tblGrid>
              <a:tr h="0">
                <a:tc>
                  <a:txBody>
                    <a:bodyPr/>
                    <a:lstStyle/>
                    <a:p>
                      <a:pPr algn="ctr"/>
                      <a:r>
                        <a:rPr lang="en-TW" dirty="0"/>
                        <a:t>Node</a:t>
                      </a:r>
                    </a:p>
                  </a:txBody>
                  <a:tcPr anchor="ctr"/>
                </a:tc>
                <a:tc>
                  <a:txBody>
                    <a:bodyPr/>
                    <a:lstStyle/>
                    <a:p>
                      <a:pPr algn="ctr"/>
                      <a:r>
                        <a:rPr lang="en-TW" dirty="0"/>
                        <a:t>Shortest Distance from A</a:t>
                      </a:r>
                    </a:p>
                  </a:txBody>
                  <a:tcPr anchor="ctr"/>
                </a:tc>
                <a:extLst>
                  <a:ext uri="{0D108BD9-81ED-4DB2-BD59-A6C34878D82A}">
                    <a16:rowId xmlns:a16="http://schemas.microsoft.com/office/drawing/2014/main" val="599789333"/>
                  </a:ext>
                </a:extLst>
              </a:tr>
              <a:tr h="246390">
                <a:tc>
                  <a:txBody>
                    <a:bodyPr/>
                    <a:lstStyle/>
                    <a:p>
                      <a:pPr algn="ctr"/>
                      <a:r>
                        <a:rPr lang="en-TW" dirty="0"/>
                        <a:t>A</a:t>
                      </a:r>
                    </a:p>
                  </a:txBody>
                  <a:tcPr anchor="ctr"/>
                </a:tc>
                <a:tc>
                  <a:txBody>
                    <a:bodyPr/>
                    <a:lstStyle/>
                    <a:p>
                      <a:pPr algn="ctr"/>
                      <a:r>
                        <a:rPr lang="en-TW" dirty="0"/>
                        <a:t>0</a:t>
                      </a:r>
                    </a:p>
                  </a:txBody>
                  <a:tcPr anchor="ctr"/>
                </a:tc>
                <a:extLst>
                  <a:ext uri="{0D108BD9-81ED-4DB2-BD59-A6C34878D82A}">
                    <a16:rowId xmlns:a16="http://schemas.microsoft.com/office/drawing/2014/main" val="2937483587"/>
                  </a:ext>
                </a:extLst>
              </a:tr>
              <a:tr h="246390">
                <a:tc>
                  <a:txBody>
                    <a:bodyPr/>
                    <a:lstStyle/>
                    <a:p>
                      <a:pPr algn="ctr"/>
                      <a:r>
                        <a:rPr lang="en-TW" dirty="0"/>
                        <a:t>B</a:t>
                      </a:r>
                    </a:p>
                  </a:txBody>
                  <a:tcPr anchor="ctr"/>
                </a:tc>
                <a:tc>
                  <a:txBody>
                    <a:bodyPr/>
                    <a:lstStyle/>
                    <a:p>
                      <a:pPr algn="ctr"/>
                      <a:r>
                        <a:rPr lang="en-TW" dirty="0"/>
                        <a:t>2</a:t>
                      </a:r>
                    </a:p>
                  </a:txBody>
                  <a:tcPr anchor="ctr"/>
                </a:tc>
                <a:extLst>
                  <a:ext uri="{0D108BD9-81ED-4DB2-BD59-A6C34878D82A}">
                    <a16:rowId xmlns:a16="http://schemas.microsoft.com/office/drawing/2014/main" val="2691014563"/>
                  </a:ext>
                </a:extLst>
              </a:tr>
              <a:tr h="246390">
                <a:tc>
                  <a:txBody>
                    <a:bodyPr/>
                    <a:lstStyle/>
                    <a:p>
                      <a:pPr algn="ctr"/>
                      <a:r>
                        <a:rPr lang="en-TW" dirty="0"/>
                        <a:t>C</a:t>
                      </a:r>
                    </a:p>
                  </a:txBody>
                  <a:tcPr anchor="ctr"/>
                </a:tc>
                <a:tc>
                  <a:txBody>
                    <a:bodyPr/>
                    <a:lstStyle/>
                    <a:p>
                      <a:pPr algn="ctr"/>
                      <a:r>
                        <a:rPr lang="en-TW" dirty="0"/>
                        <a:t>2</a:t>
                      </a:r>
                    </a:p>
                  </a:txBody>
                  <a:tcPr anchor="ctr"/>
                </a:tc>
                <a:extLst>
                  <a:ext uri="{0D108BD9-81ED-4DB2-BD59-A6C34878D82A}">
                    <a16:rowId xmlns:a16="http://schemas.microsoft.com/office/drawing/2014/main" val="2026573224"/>
                  </a:ext>
                </a:extLst>
              </a:tr>
              <a:tr h="246390">
                <a:tc>
                  <a:txBody>
                    <a:bodyPr/>
                    <a:lstStyle/>
                    <a:p>
                      <a:pPr algn="ctr"/>
                      <a:r>
                        <a:rPr lang="en-TW" dirty="0"/>
                        <a:t>D</a:t>
                      </a:r>
                    </a:p>
                  </a:txBody>
                  <a:tcPr anchor="ctr"/>
                </a:tc>
                <a:tc>
                  <a:txBody>
                    <a:bodyPr/>
                    <a:lstStyle/>
                    <a:p>
                      <a:pPr algn="ctr"/>
                      <a:r>
                        <a:rPr lang="en-TW" dirty="0"/>
                        <a:t>3</a:t>
                      </a:r>
                    </a:p>
                  </a:txBody>
                  <a:tcPr anchor="ctr"/>
                </a:tc>
                <a:extLst>
                  <a:ext uri="{0D108BD9-81ED-4DB2-BD59-A6C34878D82A}">
                    <a16:rowId xmlns:a16="http://schemas.microsoft.com/office/drawing/2014/main" val="3317677113"/>
                  </a:ext>
                </a:extLst>
              </a:tr>
              <a:tr h="246390">
                <a:tc>
                  <a:txBody>
                    <a:bodyPr/>
                    <a:lstStyle/>
                    <a:p>
                      <a:pPr algn="ctr"/>
                      <a:r>
                        <a:rPr lang="en-TW" dirty="0"/>
                        <a:t>E</a:t>
                      </a:r>
                    </a:p>
                  </a:txBody>
                  <a:tcPr anchor="ctr"/>
                </a:tc>
                <a:tc>
                  <a:txBody>
                    <a:bodyPr/>
                    <a:lstStyle/>
                    <a:p>
                      <a:pPr algn="ctr"/>
                      <a:r>
                        <a:rPr lang="en-TW" dirty="0"/>
                        <a:t>5</a:t>
                      </a:r>
                    </a:p>
                  </a:txBody>
                  <a:tcPr anchor="ctr"/>
                </a:tc>
                <a:extLst>
                  <a:ext uri="{0D108BD9-81ED-4DB2-BD59-A6C34878D82A}">
                    <a16:rowId xmlns:a16="http://schemas.microsoft.com/office/drawing/2014/main" val="3887017949"/>
                  </a:ext>
                </a:extLst>
              </a:tr>
              <a:tr h="246390">
                <a:tc>
                  <a:txBody>
                    <a:bodyPr/>
                    <a:lstStyle/>
                    <a:p>
                      <a:pPr algn="ctr"/>
                      <a:r>
                        <a:rPr lang="en-TW" dirty="0"/>
                        <a:t>F</a:t>
                      </a:r>
                    </a:p>
                  </a:txBody>
                  <a:tcPr anchor="ctr"/>
                </a:tc>
                <a:tc>
                  <a:txBody>
                    <a:bodyPr/>
                    <a:lstStyle/>
                    <a:p>
                      <a:pPr algn="ctr"/>
                      <a:r>
                        <a:rPr lang="en-TW" dirty="0"/>
                        <a:t>4</a:t>
                      </a:r>
                    </a:p>
                  </a:txBody>
                  <a:tcPr anchor="ctr"/>
                </a:tc>
                <a:extLst>
                  <a:ext uri="{0D108BD9-81ED-4DB2-BD59-A6C34878D82A}">
                    <a16:rowId xmlns:a16="http://schemas.microsoft.com/office/drawing/2014/main" val="965891066"/>
                  </a:ext>
                </a:extLst>
              </a:tr>
            </a:tbl>
          </a:graphicData>
        </a:graphic>
      </p:graphicFrame>
    </p:spTree>
    <p:extLst>
      <p:ext uri="{BB962C8B-B14F-4D97-AF65-F5344CB8AC3E}">
        <p14:creationId xmlns:p14="http://schemas.microsoft.com/office/powerpoint/2010/main" val="37912262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47942995-B07F-4636-9A06-C6A104B260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AD52421-6BD9-824B-8597-C097BF85335C}"/>
              </a:ext>
            </a:extLst>
          </p:cNvPr>
          <p:cNvSpPr>
            <a:spLocks noGrp="1"/>
          </p:cNvSpPr>
          <p:nvPr>
            <p:ph type="ctrTitle"/>
          </p:nvPr>
        </p:nvSpPr>
        <p:spPr>
          <a:xfrm>
            <a:off x="1113810" y="2960716"/>
            <a:ext cx="4036334" cy="2387600"/>
          </a:xfrm>
        </p:spPr>
        <p:txBody>
          <a:bodyPr anchor="t">
            <a:normAutofit/>
          </a:bodyPr>
          <a:lstStyle/>
          <a:p>
            <a:pPr algn="l"/>
            <a:r>
              <a:rPr lang="en-US" sz="5400" dirty="0"/>
              <a:t>7-4</a:t>
            </a:r>
            <a:br>
              <a:rPr lang="en-US" sz="5400" dirty="0"/>
            </a:br>
            <a:r>
              <a:rPr lang="en-US" sz="5400" dirty="0"/>
              <a:t>Graph Traversal</a:t>
            </a:r>
            <a:endParaRPr lang="en-TW" sz="5400" dirty="0"/>
          </a:p>
        </p:txBody>
      </p:sp>
      <p:sp>
        <p:nvSpPr>
          <p:cNvPr id="3" name="Subtitle 2">
            <a:extLst>
              <a:ext uri="{FF2B5EF4-FFF2-40B4-BE49-F238E27FC236}">
                <a16:creationId xmlns:a16="http://schemas.microsoft.com/office/drawing/2014/main" id="{26AB6786-8C7A-8C4D-A967-EA77BE27EF11}"/>
              </a:ext>
            </a:extLst>
          </p:cNvPr>
          <p:cNvSpPr>
            <a:spLocks noGrp="1"/>
          </p:cNvSpPr>
          <p:nvPr>
            <p:ph type="subTitle" idx="1"/>
          </p:nvPr>
        </p:nvSpPr>
        <p:spPr>
          <a:xfrm>
            <a:off x="1113809" y="953037"/>
            <a:ext cx="4036333" cy="1709849"/>
          </a:xfrm>
        </p:spPr>
        <p:txBody>
          <a:bodyPr anchor="b">
            <a:normAutofit/>
          </a:bodyPr>
          <a:lstStyle/>
          <a:p>
            <a:pPr algn="l"/>
            <a:endParaRPr lang="en-TW" sz="2000"/>
          </a:p>
        </p:txBody>
      </p:sp>
      <p:grpSp>
        <p:nvGrpSpPr>
          <p:cNvPr id="13" name="Group 12">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984992"/>
            <a:ext cx="731521" cy="673460"/>
            <a:chOff x="3940602" y="308034"/>
            <a:chExt cx="2116791" cy="3428999"/>
          </a:xfrm>
          <a:solidFill>
            <a:schemeClr val="accent4"/>
          </a:solidFill>
        </p:grpSpPr>
        <p:sp>
          <p:nvSpPr>
            <p:cNvPr id="14" name="Rectangle 13">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Rectangle 17">
            <a:extLst>
              <a:ext uri="{FF2B5EF4-FFF2-40B4-BE49-F238E27FC236}">
                <a16:creationId xmlns:a16="http://schemas.microsoft.com/office/drawing/2014/main" id="{B81933D1-5615-42C7-9C0B-4EB7105CC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391886"/>
            <a:ext cx="6009366" cy="601707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5">
            <a:extLst>
              <a:ext uri="{FF2B5EF4-FFF2-40B4-BE49-F238E27FC236}">
                <a16:creationId xmlns:a16="http://schemas.microsoft.com/office/drawing/2014/main" id="{69FC95BC-65D7-D745-872F-6CA03366B4C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957597" y="666728"/>
            <a:ext cx="5465791" cy="5465791"/>
          </a:xfrm>
          <a:prstGeom prst="rect">
            <a:avLst/>
          </a:prstGeom>
        </p:spPr>
      </p:pic>
    </p:spTree>
    <p:extLst>
      <p:ext uri="{BB962C8B-B14F-4D97-AF65-F5344CB8AC3E}">
        <p14:creationId xmlns:p14="http://schemas.microsoft.com/office/powerpoint/2010/main" val="92805085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8B8931-A639-2D4B-A199-4EB1003C7B48}"/>
              </a:ext>
            </a:extLst>
          </p:cNvPr>
          <p:cNvSpPr>
            <a:spLocks noGrp="1"/>
          </p:cNvSpPr>
          <p:nvPr>
            <p:ph type="title"/>
          </p:nvPr>
        </p:nvSpPr>
        <p:spPr/>
        <p:txBody>
          <a:bodyPr/>
          <a:lstStyle/>
          <a:p>
            <a:r>
              <a:rPr lang="en-US" dirty="0"/>
              <a:t>Graph Traversal</a:t>
            </a:r>
            <a:endParaRPr lang="en-TW" dirty="0"/>
          </a:p>
        </p:txBody>
      </p:sp>
      <p:sp>
        <p:nvSpPr>
          <p:cNvPr id="3" name="Content Placeholder 2">
            <a:extLst>
              <a:ext uri="{FF2B5EF4-FFF2-40B4-BE49-F238E27FC236}">
                <a16:creationId xmlns:a16="http://schemas.microsoft.com/office/drawing/2014/main" id="{0A029ADB-9E73-C942-8EC2-FEDE7BEB2EDB}"/>
              </a:ext>
            </a:extLst>
          </p:cNvPr>
          <p:cNvSpPr>
            <a:spLocks noGrp="1"/>
          </p:cNvSpPr>
          <p:nvPr>
            <p:ph idx="1"/>
          </p:nvPr>
        </p:nvSpPr>
        <p:spPr/>
        <p:txBody>
          <a:bodyPr/>
          <a:lstStyle/>
          <a:p>
            <a:pPr marL="0" indent="0">
              <a:buNone/>
            </a:pPr>
            <a:r>
              <a:rPr lang="en-TW" dirty="0"/>
              <a:t>In tree traversal, we learned about depth first and breadth first traversal. The same concept applies to graph traversal; with depth first graph traversal, we go as deep as we can; if we come across a dead end, then we traval backwards, and see if we we go deeper from there.</a:t>
            </a:r>
          </a:p>
          <a:p>
            <a:pPr marL="0" indent="0">
              <a:buNone/>
            </a:pPr>
            <a:r>
              <a:rPr lang="en-TW" dirty="0"/>
              <a:t>When doing breadth first traversal, we would record all neighbors of the current node; then we would proceed to the next node </a:t>
            </a:r>
            <a:r>
              <a:rPr lang="en-US" dirty="0"/>
              <a:t>in</a:t>
            </a:r>
            <a:r>
              <a:rPr lang="en-TW" dirty="0"/>
              <a:t> the record, the</a:t>
            </a:r>
            <a:r>
              <a:rPr lang="en-US"/>
              <a:t>n</a:t>
            </a:r>
            <a:r>
              <a:rPr lang="en-TW"/>
              <a:t> </a:t>
            </a:r>
            <a:r>
              <a:rPr lang="en-TW" dirty="0"/>
              <a:t>record all unvisited neighbors of the current node; keep doing this until we finish traveling through the graph.</a:t>
            </a:r>
          </a:p>
        </p:txBody>
      </p:sp>
    </p:spTree>
    <p:extLst>
      <p:ext uri="{BB962C8B-B14F-4D97-AF65-F5344CB8AC3E}">
        <p14:creationId xmlns:p14="http://schemas.microsoft.com/office/powerpoint/2010/main" val="28437340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A9995B-5FB7-674D-AA49-A4627E575E45}"/>
              </a:ext>
            </a:extLst>
          </p:cNvPr>
          <p:cNvSpPr>
            <a:spLocks noGrp="1"/>
          </p:cNvSpPr>
          <p:nvPr>
            <p:ph type="title"/>
          </p:nvPr>
        </p:nvSpPr>
        <p:spPr/>
        <p:txBody>
          <a:bodyPr/>
          <a:lstStyle/>
          <a:p>
            <a:r>
              <a:rPr lang="en-US" dirty="0"/>
              <a:t>Graph Traversal</a:t>
            </a:r>
            <a:endParaRPr lang="en-TW" dirty="0"/>
          </a:p>
        </p:txBody>
      </p:sp>
      <p:sp>
        <p:nvSpPr>
          <p:cNvPr id="7" name="Content Placeholder 6">
            <a:extLst>
              <a:ext uri="{FF2B5EF4-FFF2-40B4-BE49-F238E27FC236}">
                <a16:creationId xmlns:a16="http://schemas.microsoft.com/office/drawing/2014/main" id="{6D948C4E-D4F5-7E47-AF8C-B5D8C61BEA77}"/>
              </a:ext>
            </a:extLst>
          </p:cNvPr>
          <p:cNvSpPr>
            <a:spLocks noGrp="1"/>
          </p:cNvSpPr>
          <p:nvPr>
            <p:ph idx="1"/>
          </p:nvPr>
        </p:nvSpPr>
        <p:spPr>
          <a:xfrm>
            <a:off x="838200" y="1825625"/>
            <a:ext cx="5908589" cy="4351338"/>
          </a:xfrm>
        </p:spPr>
        <p:txBody>
          <a:bodyPr/>
          <a:lstStyle/>
          <a:p>
            <a:pPr marL="0" indent="0">
              <a:buNone/>
            </a:pPr>
            <a:r>
              <a:rPr lang="en-TW" dirty="0"/>
              <a:t>Supposed we start the traversal algorithm from A, then:</a:t>
            </a:r>
          </a:p>
          <a:p>
            <a:pPr marL="0" indent="0">
              <a:buNone/>
            </a:pPr>
            <a:r>
              <a:rPr lang="en-TW" dirty="0"/>
              <a:t>The depth first traversal result of the graph will be:</a:t>
            </a:r>
          </a:p>
          <a:p>
            <a:pPr marL="0" indent="0" algn="ctr">
              <a:buNone/>
            </a:pPr>
            <a:r>
              <a:rPr lang="en-TW" dirty="0"/>
              <a:t>A, E, D, B, C, I, F, G, H, L, K, M, J</a:t>
            </a:r>
          </a:p>
          <a:p>
            <a:pPr marL="0" indent="0">
              <a:buNone/>
            </a:pPr>
            <a:r>
              <a:rPr lang="en-TW" dirty="0"/>
              <a:t>The breadth first traversal result of the graph will be:</a:t>
            </a:r>
          </a:p>
          <a:p>
            <a:pPr marL="0" indent="0" algn="ctr">
              <a:buNone/>
            </a:pPr>
            <a:r>
              <a:rPr lang="en-TW" dirty="0"/>
              <a:t>A, E, F, D, I, B, C, G, H, J, K, M, L</a:t>
            </a:r>
          </a:p>
          <a:p>
            <a:pPr marL="0" indent="0">
              <a:buNone/>
            </a:pPr>
            <a:endParaRPr lang="en-TW" dirty="0"/>
          </a:p>
        </p:txBody>
      </p:sp>
      <p:pic>
        <p:nvPicPr>
          <p:cNvPr id="9" name="Graphic 8">
            <a:extLst>
              <a:ext uri="{FF2B5EF4-FFF2-40B4-BE49-F238E27FC236}">
                <a16:creationId xmlns:a16="http://schemas.microsoft.com/office/drawing/2014/main" id="{7BF50F8F-0A8E-9941-B4A0-798F4D6C277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839471" y="2728054"/>
            <a:ext cx="4514329" cy="2103438"/>
          </a:xfrm>
          <a:prstGeom prst="rect">
            <a:avLst/>
          </a:prstGeom>
        </p:spPr>
      </p:pic>
    </p:spTree>
    <p:extLst>
      <p:ext uri="{BB962C8B-B14F-4D97-AF65-F5344CB8AC3E}">
        <p14:creationId xmlns:p14="http://schemas.microsoft.com/office/powerpoint/2010/main" val="3841427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6" name="Rectangle 75">
            <a:extLst>
              <a:ext uri="{FF2B5EF4-FFF2-40B4-BE49-F238E27FC236}">
                <a16:creationId xmlns:a16="http://schemas.microsoft.com/office/drawing/2014/main" id="{47942995-B07F-4636-9A06-C6A104B260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AD52421-6BD9-824B-8597-C097BF85335C}"/>
              </a:ext>
            </a:extLst>
          </p:cNvPr>
          <p:cNvSpPr>
            <a:spLocks noGrp="1"/>
          </p:cNvSpPr>
          <p:nvPr>
            <p:ph type="ctrTitle"/>
          </p:nvPr>
        </p:nvSpPr>
        <p:spPr>
          <a:xfrm>
            <a:off x="1113810" y="2960716"/>
            <a:ext cx="4036334" cy="2387600"/>
          </a:xfrm>
        </p:spPr>
        <p:txBody>
          <a:bodyPr anchor="t">
            <a:normAutofit/>
          </a:bodyPr>
          <a:lstStyle/>
          <a:p>
            <a:pPr algn="l"/>
            <a:r>
              <a:rPr lang="en-US" sz="5400"/>
              <a:t>7-1</a:t>
            </a:r>
            <a:br>
              <a:rPr lang="en-US" sz="5400"/>
            </a:br>
            <a:r>
              <a:rPr lang="en-US" sz="5400"/>
              <a:t>Directed Graphs</a:t>
            </a:r>
            <a:endParaRPr lang="en-TW" sz="5400"/>
          </a:p>
        </p:txBody>
      </p:sp>
      <p:sp>
        <p:nvSpPr>
          <p:cNvPr id="3" name="Subtitle 2">
            <a:extLst>
              <a:ext uri="{FF2B5EF4-FFF2-40B4-BE49-F238E27FC236}">
                <a16:creationId xmlns:a16="http://schemas.microsoft.com/office/drawing/2014/main" id="{26AB6786-8C7A-8C4D-A967-EA77BE27EF11}"/>
              </a:ext>
            </a:extLst>
          </p:cNvPr>
          <p:cNvSpPr>
            <a:spLocks noGrp="1"/>
          </p:cNvSpPr>
          <p:nvPr>
            <p:ph type="subTitle" idx="1"/>
          </p:nvPr>
        </p:nvSpPr>
        <p:spPr>
          <a:xfrm>
            <a:off x="1113809" y="953037"/>
            <a:ext cx="4036333" cy="1709849"/>
          </a:xfrm>
        </p:spPr>
        <p:txBody>
          <a:bodyPr anchor="b">
            <a:normAutofit/>
          </a:bodyPr>
          <a:lstStyle/>
          <a:p>
            <a:pPr algn="l"/>
            <a:endParaRPr lang="en-TW" sz="2000"/>
          </a:p>
        </p:txBody>
      </p:sp>
      <p:grpSp>
        <p:nvGrpSpPr>
          <p:cNvPr id="78" name="Group 77">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984992"/>
            <a:ext cx="731521" cy="673460"/>
            <a:chOff x="3940602" y="308034"/>
            <a:chExt cx="2116791" cy="3428999"/>
          </a:xfrm>
          <a:solidFill>
            <a:schemeClr val="accent4"/>
          </a:solidFill>
        </p:grpSpPr>
        <p:sp>
          <p:nvSpPr>
            <p:cNvPr id="79" name="Rectangle 78">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3" name="Rectangle 82">
            <a:extLst>
              <a:ext uri="{FF2B5EF4-FFF2-40B4-BE49-F238E27FC236}">
                <a16:creationId xmlns:a16="http://schemas.microsoft.com/office/drawing/2014/main" id="{B81933D1-5615-42C7-9C0B-4EB7105CC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391886"/>
            <a:ext cx="6009366" cy="601707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5">
            <a:extLst>
              <a:ext uri="{FF2B5EF4-FFF2-40B4-BE49-F238E27FC236}">
                <a16:creationId xmlns:a16="http://schemas.microsoft.com/office/drawing/2014/main" id="{695C119D-3A7D-5143-9DCA-3EBB349095D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957597" y="666728"/>
            <a:ext cx="5465791" cy="5465791"/>
          </a:xfrm>
          <a:prstGeom prst="rect">
            <a:avLst/>
          </a:prstGeom>
        </p:spPr>
      </p:pic>
    </p:spTree>
    <p:extLst>
      <p:ext uri="{BB962C8B-B14F-4D97-AF65-F5344CB8AC3E}">
        <p14:creationId xmlns:p14="http://schemas.microsoft.com/office/powerpoint/2010/main" val="42041108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8AFFA8-2D3E-BD42-A104-2724D65B2541}"/>
              </a:ext>
            </a:extLst>
          </p:cNvPr>
          <p:cNvSpPr>
            <a:spLocks noGrp="1"/>
          </p:cNvSpPr>
          <p:nvPr>
            <p:ph type="title"/>
          </p:nvPr>
        </p:nvSpPr>
        <p:spPr/>
        <p:txBody>
          <a:bodyPr/>
          <a:lstStyle/>
          <a:p>
            <a:r>
              <a:rPr lang="en-TW" dirty="0"/>
              <a:t>Reachability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FE5C02C-9AD8-6748-BA29-DBBFF7D7C04A}"/>
                  </a:ext>
                </a:extLst>
              </p:cNvPr>
              <p:cNvSpPr>
                <a:spLocks noGrp="1"/>
              </p:cNvSpPr>
              <p:nvPr>
                <p:ph idx="1"/>
              </p:nvPr>
            </p:nvSpPr>
            <p:spPr>
              <a:xfrm>
                <a:off x="838201" y="1825625"/>
                <a:ext cx="6736492" cy="4667250"/>
              </a:xfrm>
            </p:spPr>
            <p:txBody>
              <a:bodyPr>
                <a:normAutofit/>
              </a:bodyPr>
              <a:lstStyle/>
              <a:p>
                <a:pPr marL="0" indent="0">
                  <a:buNone/>
                </a:pPr>
                <a:r>
                  <a:rPr lang="en-US" altLang="zh-TW" dirty="0"/>
                  <a:t>In a directed graph, node </a:t>
                </a:r>
                <a14:m>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𝑛</m:t>
                        </m:r>
                      </m:e>
                      <m:sub>
                        <m:r>
                          <a:rPr lang="en-US" altLang="zh-TW" b="0" i="1" smtClean="0">
                            <a:latin typeface="Cambria Math" panose="02040503050406030204" pitchFamily="18" charset="0"/>
                          </a:rPr>
                          <m:t>𝑗</m:t>
                        </m:r>
                      </m:sub>
                    </m:sSub>
                  </m:oMath>
                </a14:m>
                <a:r>
                  <a:rPr lang="en-US" altLang="zh-TW" dirty="0"/>
                  <a:t> is reachable from node </a:t>
                </a:r>
                <a14:m>
                  <m:oMath xmlns:m="http://schemas.openxmlformats.org/officeDocument/2006/math">
                    <m:sSub>
                      <m:sSubPr>
                        <m:ctrlPr>
                          <a:rPr lang="en-US" altLang="zh-TW" i="1">
                            <a:latin typeface="Cambria Math" panose="02040503050406030204" pitchFamily="18" charset="0"/>
                          </a:rPr>
                        </m:ctrlPr>
                      </m:sSubPr>
                      <m:e>
                        <m:r>
                          <a:rPr lang="en-US" altLang="zh-TW" i="1">
                            <a:latin typeface="Cambria Math" panose="02040503050406030204" pitchFamily="18" charset="0"/>
                          </a:rPr>
                          <m:t>𝑛</m:t>
                        </m:r>
                      </m:e>
                      <m:sub>
                        <m:r>
                          <a:rPr lang="en-US" altLang="zh-TW" b="0" i="1" smtClean="0">
                            <a:latin typeface="Cambria Math" panose="02040503050406030204" pitchFamily="18" charset="0"/>
                          </a:rPr>
                          <m:t>𝑖</m:t>
                        </m:r>
                      </m:sub>
                    </m:sSub>
                  </m:oMath>
                </a14:m>
                <a:r>
                  <a:rPr lang="en-US" altLang="zh-TW" dirty="0"/>
                  <a:t> if there’s a path from </a:t>
                </a:r>
                <a14:m>
                  <m:oMath xmlns:m="http://schemas.openxmlformats.org/officeDocument/2006/math">
                    <m:sSub>
                      <m:sSubPr>
                        <m:ctrlPr>
                          <a:rPr lang="en-US" altLang="zh-TW" i="1">
                            <a:latin typeface="Cambria Math" panose="02040503050406030204" pitchFamily="18" charset="0"/>
                          </a:rPr>
                        </m:ctrlPr>
                      </m:sSubPr>
                      <m:e>
                        <m:r>
                          <a:rPr lang="en-US" altLang="zh-TW" i="1">
                            <a:latin typeface="Cambria Math" panose="02040503050406030204" pitchFamily="18" charset="0"/>
                          </a:rPr>
                          <m:t>𝑛</m:t>
                        </m:r>
                      </m:e>
                      <m:sub>
                        <m:r>
                          <a:rPr lang="en-US" altLang="zh-TW" i="1">
                            <a:latin typeface="Cambria Math" panose="02040503050406030204" pitchFamily="18" charset="0"/>
                          </a:rPr>
                          <m:t>𝑖</m:t>
                        </m:r>
                      </m:sub>
                    </m:sSub>
                  </m:oMath>
                </a14:m>
                <a:r>
                  <a:rPr lang="en-US" altLang="zh-TW" dirty="0"/>
                  <a:t> to </a:t>
                </a:r>
                <a14:m>
                  <m:oMath xmlns:m="http://schemas.openxmlformats.org/officeDocument/2006/math">
                    <m:sSub>
                      <m:sSubPr>
                        <m:ctrlPr>
                          <a:rPr lang="en-US" altLang="zh-TW" i="1">
                            <a:latin typeface="Cambria Math" panose="02040503050406030204" pitchFamily="18" charset="0"/>
                          </a:rPr>
                        </m:ctrlPr>
                      </m:sSubPr>
                      <m:e>
                        <m:r>
                          <a:rPr lang="en-US" altLang="zh-TW" i="1">
                            <a:latin typeface="Cambria Math" panose="02040503050406030204" pitchFamily="18" charset="0"/>
                          </a:rPr>
                          <m:t>𝑛</m:t>
                        </m:r>
                      </m:e>
                      <m:sub>
                        <m:r>
                          <a:rPr lang="en-US" altLang="zh-TW" i="1">
                            <a:latin typeface="Cambria Math" panose="02040503050406030204" pitchFamily="18" charset="0"/>
                          </a:rPr>
                          <m:t>𝑗</m:t>
                        </m:r>
                      </m:sub>
                    </m:sSub>
                    <m:r>
                      <a:rPr lang="en-US" altLang="zh-TW" b="0" i="0" smtClean="0">
                        <a:latin typeface="Cambria Math" panose="02040503050406030204" pitchFamily="18" charset="0"/>
                      </a:rPr>
                      <m:t>.</m:t>
                    </m:r>
                  </m:oMath>
                </a14:m>
                <a:r>
                  <a:rPr lang="en-US" altLang="zh-TW" dirty="0"/>
                  <a:t> For example, A is not reachable from B, C, and D, but D is reachable from A and B.</a:t>
                </a:r>
              </a:p>
              <a:p>
                <a:pPr marL="0" indent="0">
                  <a:buNone/>
                </a:pPr>
                <a:r>
                  <a:rPr lang="en-US" altLang="zh-TW" dirty="0"/>
                  <a:t>Since this graph is simple, we can easily tell the reachability of all nodes. What if the graph is extremely complex? Is there a systematic way to find out the reachability of any node to any other node?</a:t>
                </a:r>
              </a:p>
              <a:p>
                <a:pPr marL="0" indent="0">
                  <a:buNone/>
                </a:pPr>
                <a:r>
                  <a:rPr lang="en-US" altLang="zh-TW" dirty="0"/>
                  <a:t>Yes, that’s by using Boolean adjacency matrix.</a:t>
                </a:r>
              </a:p>
            </p:txBody>
          </p:sp>
        </mc:Choice>
        <mc:Fallback xmlns="">
          <p:sp>
            <p:nvSpPr>
              <p:cNvPr id="3" name="Content Placeholder 2">
                <a:extLst>
                  <a:ext uri="{FF2B5EF4-FFF2-40B4-BE49-F238E27FC236}">
                    <a16:creationId xmlns:a16="http://schemas.microsoft.com/office/drawing/2014/main" id="{DFE5C02C-9AD8-6748-BA29-DBBFF7D7C04A}"/>
                  </a:ext>
                </a:extLst>
              </p:cNvPr>
              <p:cNvSpPr>
                <a:spLocks noGrp="1" noRot="1" noChangeAspect="1" noMove="1" noResize="1" noEditPoints="1" noAdjustHandles="1" noChangeArrowheads="1" noChangeShapeType="1" noTextEdit="1"/>
              </p:cNvSpPr>
              <p:nvPr>
                <p:ph idx="1"/>
              </p:nvPr>
            </p:nvSpPr>
            <p:spPr>
              <a:xfrm>
                <a:off x="838201" y="1825625"/>
                <a:ext cx="6736492" cy="4667250"/>
              </a:xfrm>
              <a:blipFill>
                <a:blip r:embed="rId2"/>
                <a:stretch>
                  <a:fillRect l="-1883" t="-1897" r="-2637"/>
                </a:stretch>
              </a:blipFill>
            </p:spPr>
            <p:txBody>
              <a:bodyPr/>
              <a:lstStyle/>
              <a:p>
                <a:r>
                  <a:rPr lang="en-TW">
                    <a:noFill/>
                  </a:rPr>
                  <a:t> </a:t>
                </a:r>
              </a:p>
            </p:txBody>
          </p:sp>
        </mc:Fallback>
      </mc:AlternateContent>
      <p:pic>
        <p:nvPicPr>
          <p:cNvPr id="6" name="Graphic 5">
            <a:extLst>
              <a:ext uri="{FF2B5EF4-FFF2-40B4-BE49-F238E27FC236}">
                <a16:creationId xmlns:a16="http://schemas.microsoft.com/office/drawing/2014/main" id="{2C9EB637-1F93-734D-87F4-62798A318BE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066903" y="2200275"/>
            <a:ext cx="3429000" cy="2457450"/>
          </a:xfrm>
          <a:prstGeom prst="rect">
            <a:avLst/>
          </a:prstGeom>
        </p:spPr>
      </p:pic>
    </p:spTree>
    <p:extLst>
      <p:ext uri="{BB962C8B-B14F-4D97-AF65-F5344CB8AC3E}">
        <p14:creationId xmlns:p14="http://schemas.microsoft.com/office/powerpoint/2010/main" val="6434705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55AE56-7CDF-BF49-8E60-0E8BDB792F07}"/>
              </a:ext>
            </a:extLst>
          </p:cNvPr>
          <p:cNvSpPr>
            <a:spLocks noGrp="1"/>
          </p:cNvSpPr>
          <p:nvPr>
            <p:ph type="title"/>
          </p:nvPr>
        </p:nvSpPr>
        <p:spPr/>
        <p:txBody>
          <a:bodyPr/>
          <a:lstStyle/>
          <a:p>
            <a:r>
              <a:rPr lang="en-TW" dirty="0"/>
              <a:t>Boolean Adjacency Matrix</a:t>
            </a:r>
          </a:p>
        </p:txBody>
      </p:sp>
      <p:sp>
        <p:nvSpPr>
          <p:cNvPr id="3" name="Content Placeholder 2">
            <a:extLst>
              <a:ext uri="{FF2B5EF4-FFF2-40B4-BE49-F238E27FC236}">
                <a16:creationId xmlns:a16="http://schemas.microsoft.com/office/drawing/2014/main" id="{7D1CF632-04C0-7E4C-B997-EF8DE6D39DFA}"/>
              </a:ext>
            </a:extLst>
          </p:cNvPr>
          <p:cNvSpPr>
            <a:spLocks noGrp="1"/>
          </p:cNvSpPr>
          <p:nvPr>
            <p:ph idx="1"/>
          </p:nvPr>
        </p:nvSpPr>
        <p:spPr/>
        <p:txBody>
          <a:bodyPr/>
          <a:lstStyle/>
          <a:p>
            <a:pPr marL="0" indent="0">
              <a:buNone/>
            </a:pPr>
            <a:r>
              <a:rPr lang="en-TW" dirty="0"/>
              <a:t>In chapter 6, we learned about adjacency matrix of a graph. Now, let’s view all values in</a:t>
            </a:r>
            <a:r>
              <a:rPr lang="en-US" dirty="0"/>
              <a:t> t</a:t>
            </a:r>
            <a:r>
              <a:rPr lang="en-TW" dirty="0"/>
              <a:t>he adjacency matrix as a boolean value. Then, we know that:</a:t>
            </a:r>
          </a:p>
          <a:p>
            <a:r>
              <a:rPr lang="en-TW" dirty="0"/>
              <a:t>0 means false</a:t>
            </a:r>
          </a:p>
          <a:p>
            <a:r>
              <a:rPr lang="en-TW" dirty="0"/>
              <a:t>1 means true</a:t>
            </a:r>
          </a:p>
          <a:p>
            <a:r>
              <a:rPr lang="en-TW" dirty="0"/>
              <a:t>0 + 0 = 0 (false or false is false), 0 + 1 = 1 (false or true is true), 1 + 1 = 1 (true or true is true)</a:t>
            </a:r>
          </a:p>
          <a:p>
            <a:r>
              <a:rPr lang="en-TW" dirty="0"/>
              <a:t>0 x 0 = 0 (false and false is false), 0 x 1 = 0 (false and true is false), 1 x 1 = 1 (true and true is true)</a:t>
            </a:r>
          </a:p>
          <a:p>
            <a:endParaRPr lang="en-TW" dirty="0"/>
          </a:p>
        </p:txBody>
      </p:sp>
    </p:spTree>
    <p:extLst>
      <p:ext uri="{BB962C8B-B14F-4D97-AF65-F5344CB8AC3E}">
        <p14:creationId xmlns:p14="http://schemas.microsoft.com/office/powerpoint/2010/main" val="18694072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9945D1-387E-904A-A3E0-A6F7A7D2FA41}"/>
              </a:ext>
            </a:extLst>
          </p:cNvPr>
          <p:cNvSpPr>
            <a:spLocks noGrp="1"/>
          </p:cNvSpPr>
          <p:nvPr>
            <p:ph type="title"/>
          </p:nvPr>
        </p:nvSpPr>
        <p:spPr/>
        <p:txBody>
          <a:bodyPr/>
          <a:lstStyle/>
          <a:p>
            <a:r>
              <a:rPr lang="en-TW" dirty="0"/>
              <a:t>Boolean Adjacency Matrix</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A92E282-B002-7A40-8893-1DBDA2D7D922}"/>
                  </a:ext>
                </a:extLst>
              </p:cNvPr>
              <p:cNvSpPr>
                <a:spLocks noGrp="1"/>
              </p:cNvSpPr>
              <p:nvPr>
                <p:ph idx="1"/>
              </p:nvPr>
            </p:nvSpPr>
            <p:spPr>
              <a:xfrm>
                <a:off x="838200" y="1825625"/>
                <a:ext cx="6798276" cy="4351338"/>
              </a:xfrm>
            </p:spPr>
            <p:txBody>
              <a:bodyPr/>
              <a:lstStyle/>
              <a:p>
                <a:pPr marL="0" indent="0">
                  <a:buNone/>
                </a:pPr>
                <a:r>
                  <a:rPr lang="en-TW" dirty="0"/>
                  <a:t>For example, the boolean adjacency matrix of the right graph is:</a:t>
                </a:r>
              </a:p>
              <a:p>
                <a:pPr marL="0" indent="0">
                  <a:buNone/>
                </a:pPr>
                <a:endParaRPr lang="en-TW" dirty="0"/>
              </a:p>
              <a:p>
                <a:pPr marL="0" indent="0">
                  <a:buNone/>
                </a:pPr>
                <a:endParaRPr lang="en-TW" dirty="0"/>
              </a:p>
              <a:p>
                <a:pPr marL="0" indent="0">
                  <a:buNone/>
                </a:pPr>
                <a:endParaRPr lang="en-TW" dirty="0"/>
              </a:p>
              <a:p>
                <a:pPr marL="0" indent="0">
                  <a:buNone/>
                </a:pPr>
                <a:r>
                  <a:rPr lang="en-TW" dirty="0"/>
                  <a:t>Then, let’s compute </a:t>
                </a:r>
                <a14:m>
                  <m:oMath xmlns:m="http://schemas.openxmlformats.org/officeDocument/2006/math">
                    <m:sSup>
                      <m:sSupPr>
                        <m:ctrlPr>
                          <a:rPr lang="en-TW" i="1" smtClean="0">
                            <a:latin typeface="Cambria Math" panose="02040503050406030204" pitchFamily="18" charset="0"/>
                          </a:rPr>
                        </m:ctrlPr>
                      </m:sSupPr>
                      <m:e>
                        <m:r>
                          <a:rPr lang="en-US" b="0" i="1" smtClean="0">
                            <a:latin typeface="Cambria Math" panose="02040503050406030204" pitchFamily="18" charset="0"/>
                          </a:rPr>
                          <m:t>𝑀</m:t>
                        </m:r>
                      </m:e>
                      <m:sup>
                        <m:r>
                          <a:rPr lang="en-US" b="0" i="1" smtClean="0">
                            <a:latin typeface="Cambria Math" panose="02040503050406030204" pitchFamily="18" charset="0"/>
                          </a:rPr>
                          <m:t>2</m:t>
                        </m:r>
                      </m:sup>
                    </m:sSup>
                    <m:r>
                      <a:rPr lang="en-US" b="0" i="0" smtClean="0">
                        <a:latin typeface="Cambria Math" panose="02040503050406030204" pitchFamily="18" charset="0"/>
                      </a:rPr>
                      <m:t>, </m:t>
                    </m:r>
                    <m:sSup>
                      <m:sSupPr>
                        <m:ctrlPr>
                          <a:rPr lang="en-TW" i="1" smtClean="0">
                            <a:latin typeface="Cambria Math" panose="02040503050406030204" pitchFamily="18" charset="0"/>
                          </a:rPr>
                        </m:ctrlPr>
                      </m:sSupPr>
                      <m:e>
                        <m:r>
                          <a:rPr lang="en-US" b="0" i="1" smtClean="0">
                            <a:latin typeface="Cambria Math" panose="02040503050406030204" pitchFamily="18" charset="0"/>
                          </a:rPr>
                          <m:t>𝑀</m:t>
                        </m:r>
                      </m:e>
                      <m:sup>
                        <m:r>
                          <a:rPr lang="en-US" b="0" i="1" smtClean="0">
                            <a:latin typeface="Cambria Math" panose="02040503050406030204" pitchFamily="18" charset="0"/>
                          </a:rPr>
                          <m:t>3</m:t>
                        </m:r>
                      </m:sup>
                    </m:sSup>
                    <m:r>
                      <a:rPr lang="en-US" b="0" i="1" smtClean="0">
                        <a:latin typeface="Cambria Math" panose="02040503050406030204" pitchFamily="18" charset="0"/>
                      </a:rPr>
                      <m:t>,</m:t>
                    </m:r>
                  </m:oMath>
                </a14:m>
                <a:r>
                  <a:rPr lang="en-TW" dirty="0"/>
                  <a:t> and </a:t>
                </a:r>
                <a14:m>
                  <m:oMath xmlns:m="http://schemas.openxmlformats.org/officeDocument/2006/math">
                    <m:sSup>
                      <m:sSupPr>
                        <m:ctrlPr>
                          <a:rPr lang="en-TW" i="1">
                            <a:latin typeface="Cambria Math" panose="02040503050406030204" pitchFamily="18" charset="0"/>
                          </a:rPr>
                        </m:ctrlPr>
                      </m:sSupPr>
                      <m:e>
                        <m:r>
                          <a:rPr lang="en-US" i="1">
                            <a:latin typeface="Cambria Math" panose="02040503050406030204" pitchFamily="18" charset="0"/>
                          </a:rPr>
                          <m:t>𝑀</m:t>
                        </m:r>
                      </m:e>
                      <m:sup>
                        <m:r>
                          <a:rPr lang="en-US" b="0" i="1" smtClean="0">
                            <a:latin typeface="Cambria Math" panose="02040503050406030204" pitchFamily="18" charset="0"/>
                          </a:rPr>
                          <m:t>4</m:t>
                        </m:r>
                      </m:sup>
                    </m:sSup>
                  </m:oMath>
                </a14:m>
                <a:r>
                  <a:rPr lang="en-TW" dirty="0"/>
                  <a:t> (Why? We will see later.)</a:t>
                </a:r>
              </a:p>
              <a:p>
                <a:pPr marL="0" indent="0">
                  <a:buNone/>
                </a:pPr>
                <a:endParaRPr lang="en-TW" dirty="0"/>
              </a:p>
            </p:txBody>
          </p:sp>
        </mc:Choice>
        <mc:Fallback xmlns="">
          <p:sp>
            <p:nvSpPr>
              <p:cNvPr id="3" name="Content Placeholder 2">
                <a:extLst>
                  <a:ext uri="{FF2B5EF4-FFF2-40B4-BE49-F238E27FC236}">
                    <a16:creationId xmlns:a16="http://schemas.microsoft.com/office/drawing/2014/main" id="{2A92E282-B002-7A40-8893-1DBDA2D7D922}"/>
                  </a:ext>
                </a:extLst>
              </p:cNvPr>
              <p:cNvSpPr>
                <a:spLocks noGrp="1" noRot="1" noChangeAspect="1" noMove="1" noResize="1" noEditPoints="1" noAdjustHandles="1" noChangeArrowheads="1" noChangeShapeType="1" noTextEdit="1"/>
              </p:cNvSpPr>
              <p:nvPr>
                <p:ph idx="1"/>
              </p:nvPr>
            </p:nvSpPr>
            <p:spPr>
              <a:xfrm>
                <a:off x="838200" y="1825625"/>
                <a:ext cx="6798276" cy="4351338"/>
              </a:xfrm>
              <a:blipFill>
                <a:blip r:embed="rId2"/>
                <a:stretch>
                  <a:fillRect l="-1866" t="-2326" r="-2425"/>
                </a:stretch>
              </a:blipFill>
            </p:spPr>
            <p:txBody>
              <a:bodyPr/>
              <a:lstStyle/>
              <a:p>
                <a:r>
                  <a:rPr lang="en-TW">
                    <a:noFill/>
                  </a:rPr>
                  <a:t> </a:t>
                </a:r>
              </a:p>
            </p:txBody>
          </p:sp>
        </mc:Fallback>
      </mc:AlternateContent>
      <p:pic>
        <p:nvPicPr>
          <p:cNvPr id="4" name="Graphic 3">
            <a:extLst>
              <a:ext uri="{FF2B5EF4-FFF2-40B4-BE49-F238E27FC236}">
                <a16:creationId xmlns:a16="http://schemas.microsoft.com/office/drawing/2014/main" id="{7212119C-124F-6D4D-BF0D-FE8B27A07A8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066903" y="2200275"/>
            <a:ext cx="3429000" cy="2457450"/>
          </a:xfrm>
          <a:prstGeom prst="rect">
            <a:avLst/>
          </a:prstGeom>
        </p:spPr>
      </p:pic>
      <p:pic>
        <p:nvPicPr>
          <p:cNvPr id="6" name="Picture 5" descr="A picture containing table&#10;&#10;Description automatically generated">
            <a:extLst>
              <a:ext uri="{FF2B5EF4-FFF2-40B4-BE49-F238E27FC236}">
                <a16:creationId xmlns:a16="http://schemas.microsoft.com/office/drawing/2014/main" id="{B333B4DF-95C1-6540-B41A-FE139D94F6D9}"/>
              </a:ext>
            </a:extLst>
          </p:cNvPr>
          <p:cNvPicPr>
            <a:picLocks noChangeAspect="1"/>
          </p:cNvPicPr>
          <p:nvPr/>
        </p:nvPicPr>
        <p:blipFill>
          <a:blip r:embed="rId5"/>
          <a:stretch>
            <a:fillRect/>
          </a:stretch>
        </p:blipFill>
        <p:spPr>
          <a:xfrm>
            <a:off x="3378372" y="2629694"/>
            <a:ext cx="2222500" cy="1371600"/>
          </a:xfrm>
          <a:prstGeom prst="rect">
            <a:avLst/>
          </a:prstGeom>
        </p:spPr>
      </p:pic>
      <p:pic>
        <p:nvPicPr>
          <p:cNvPr id="8" name="Picture 7" descr="A picture containing calendar&#10;&#10;Description automatically generated">
            <a:extLst>
              <a:ext uri="{FF2B5EF4-FFF2-40B4-BE49-F238E27FC236}">
                <a16:creationId xmlns:a16="http://schemas.microsoft.com/office/drawing/2014/main" id="{C6072325-0014-9947-87E2-E51F24D96E9B}"/>
              </a:ext>
            </a:extLst>
          </p:cNvPr>
          <p:cNvPicPr>
            <a:picLocks noChangeAspect="1"/>
          </p:cNvPicPr>
          <p:nvPr/>
        </p:nvPicPr>
        <p:blipFill>
          <a:blip r:embed="rId6"/>
          <a:stretch>
            <a:fillRect/>
          </a:stretch>
        </p:blipFill>
        <p:spPr>
          <a:xfrm>
            <a:off x="1318397" y="5141494"/>
            <a:ext cx="2578100" cy="1473200"/>
          </a:xfrm>
          <a:prstGeom prst="rect">
            <a:avLst/>
          </a:prstGeom>
        </p:spPr>
      </p:pic>
      <p:pic>
        <p:nvPicPr>
          <p:cNvPr id="10" name="Picture 9" descr="A picture containing table&#10;&#10;Description automatically generated">
            <a:extLst>
              <a:ext uri="{FF2B5EF4-FFF2-40B4-BE49-F238E27FC236}">
                <a16:creationId xmlns:a16="http://schemas.microsoft.com/office/drawing/2014/main" id="{15FAA5FD-A04B-2D4A-8A88-EE864F2A4A81}"/>
              </a:ext>
            </a:extLst>
          </p:cNvPr>
          <p:cNvPicPr>
            <a:picLocks noChangeAspect="1"/>
          </p:cNvPicPr>
          <p:nvPr/>
        </p:nvPicPr>
        <p:blipFill>
          <a:blip r:embed="rId7"/>
          <a:stretch>
            <a:fillRect/>
          </a:stretch>
        </p:blipFill>
        <p:spPr>
          <a:xfrm>
            <a:off x="4101928" y="5129169"/>
            <a:ext cx="2385369" cy="1463487"/>
          </a:xfrm>
          <a:prstGeom prst="rect">
            <a:avLst/>
          </a:prstGeom>
        </p:spPr>
      </p:pic>
      <p:pic>
        <p:nvPicPr>
          <p:cNvPr id="12" name="Picture 11" descr="A picture containing text&#10;&#10;Description automatically generated">
            <a:extLst>
              <a:ext uri="{FF2B5EF4-FFF2-40B4-BE49-F238E27FC236}">
                <a16:creationId xmlns:a16="http://schemas.microsoft.com/office/drawing/2014/main" id="{67761B4B-AFCB-8740-B4F7-F8AC29BABE62}"/>
              </a:ext>
            </a:extLst>
          </p:cNvPr>
          <p:cNvPicPr>
            <a:picLocks noChangeAspect="1"/>
          </p:cNvPicPr>
          <p:nvPr/>
        </p:nvPicPr>
        <p:blipFill>
          <a:blip r:embed="rId8"/>
          <a:stretch>
            <a:fillRect/>
          </a:stretch>
        </p:blipFill>
        <p:spPr>
          <a:xfrm>
            <a:off x="6983541" y="5167312"/>
            <a:ext cx="2266263" cy="1299938"/>
          </a:xfrm>
          <a:prstGeom prst="rect">
            <a:avLst/>
          </a:prstGeom>
        </p:spPr>
      </p:pic>
    </p:spTree>
    <p:extLst>
      <p:ext uri="{BB962C8B-B14F-4D97-AF65-F5344CB8AC3E}">
        <p14:creationId xmlns:p14="http://schemas.microsoft.com/office/powerpoint/2010/main" val="41966106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FFC20E-4FF6-B04C-8E82-F6F81DE1E98F}"/>
              </a:ext>
            </a:extLst>
          </p:cNvPr>
          <p:cNvSpPr>
            <a:spLocks noGrp="1"/>
          </p:cNvSpPr>
          <p:nvPr>
            <p:ph type="title"/>
          </p:nvPr>
        </p:nvSpPr>
        <p:spPr/>
        <p:txBody>
          <a:bodyPr/>
          <a:lstStyle/>
          <a:p>
            <a:r>
              <a:rPr lang="en-TW" dirty="0"/>
              <a:t>Boolean Adjacency Matrix</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2D89C6B-0702-3A4C-A787-22D412D8A661}"/>
                  </a:ext>
                </a:extLst>
              </p:cNvPr>
              <p:cNvSpPr>
                <a:spLocks noGrp="1"/>
              </p:cNvSpPr>
              <p:nvPr>
                <p:ph idx="1"/>
              </p:nvPr>
            </p:nvSpPr>
            <p:spPr/>
            <p:txBody>
              <a:bodyPr/>
              <a:lstStyle/>
              <a:p>
                <a:pPr marL="0" indent="0">
                  <a:buNone/>
                </a:pPr>
                <a:r>
                  <a:rPr lang="en-TW" dirty="0"/>
                  <a:t>After getting </a:t>
                </a:r>
                <a14:m>
                  <m:oMath xmlns:m="http://schemas.openxmlformats.org/officeDocument/2006/math">
                    <m:r>
                      <m:rPr>
                        <m:sty m:val="p"/>
                      </m:rPr>
                      <a:rPr lang="en-US">
                        <a:latin typeface="Cambria Math" panose="02040503050406030204" pitchFamily="18" charset="0"/>
                      </a:rPr>
                      <m:t>M</m:t>
                    </m:r>
                    <m:r>
                      <a:rPr lang="en-US" b="0" i="0" smtClean="0">
                        <a:latin typeface="Cambria Math" panose="02040503050406030204" pitchFamily="18" charset="0"/>
                      </a:rPr>
                      <m:t>, </m:t>
                    </m:r>
                    <m:sSup>
                      <m:sSupPr>
                        <m:ctrlPr>
                          <a:rPr lang="en-TW" i="1" smtClean="0">
                            <a:latin typeface="Cambria Math" panose="02040503050406030204" pitchFamily="18" charset="0"/>
                          </a:rPr>
                        </m:ctrlPr>
                      </m:sSupPr>
                      <m:e>
                        <m:r>
                          <a:rPr lang="en-US" b="0" i="1" smtClean="0">
                            <a:latin typeface="Cambria Math" panose="02040503050406030204" pitchFamily="18" charset="0"/>
                          </a:rPr>
                          <m:t>𝑀</m:t>
                        </m:r>
                      </m:e>
                      <m:sup>
                        <m:r>
                          <a:rPr lang="en-US" b="0" i="1" smtClean="0">
                            <a:latin typeface="Cambria Math" panose="02040503050406030204" pitchFamily="18" charset="0"/>
                          </a:rPr>
                          <m:t>2</m:t>
                        </m:r>
                      </m:sup>
                    </m:sSup>
                    <m:r>
                      <a:rPr lang="en-US" b="0" i="1" smtClean="0">
                        <a:latin typeface="Cambria Math" panose="02040503050406030204" pitchFamily="18" charset="0"/>
                      </a:rPr>
                      <m:t>, </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𝑀</m:t>
                        </m:r>
                      </m:e>
                      <m:sup>
                        <m:r>
                          <a:rPr lang="en-US" b="0" i="1" smtClean="0">
                            <a:latin typeface="Cambria Math" panose="02040503050406030204" pitchFamily="18" charset="0"/>
                          </a:rPr>
                          <m:t>3</m:t>
                        </m:r>
                      </m:sup>
                    </m:sSup>
                  </m:oMath>
                </a14:m>
                <a:r>
                  <a:rPr lang="en-TW" dirty="0"/>
                  <a:t> and </a:t>
                </a:r>
                <a14:m>
                  <m:oMath xmlns:m="http://schemas.openxmlformats.org/officeDocument/2006/math">
                    <m:sSup>
                      <m:sSupPr>
                        <m:ctrlPr>
                          <a:rPr lang="en-TW" i="1" smtClean="0">
                            <a:latin typeface="Cambria Math" panose="02040503050406030204" pitchFamily="18" charset="0"/>
                          </a:rPr>
                        </m:ctrlPr>
                      </m:sSupPr>
                      <m:e>
                        <m:r>
                          <a:rPr lang="en-US" b="0" i="1" smtClean="0">
                            <a:latin typeface="Cambria Math" panose="02040503050406030204" pitchFamily="18" charset="0"/>
                          </a:rPr>
                          <m:t>𝑀</m:t>
                        </m:r>
                      </m:e>
                      <m:sup>
                        <m:r>
                          <a:rPr lang="en-US" b="0" i="1" smtClean="0">
                            <a:latin typeface="Cambria Math" panose="02040503050406030204" pitchFamily="18" charset="0"/>
                          </a:rPr>
                          <m:t>4</m:t>
                        </m:r>
                      </m:sup>
                    </m:sSup>
                  </m:oMath>
                </a14:m>
                <a:r>
                  <a:rPr lang="en-TW" dirty="0"/>
                  <a:t>, we do:</a:t>
                </a:r>
              </a:p>
              <a:p>
                <a:pPr marL="0" indent="0">
                  <a:buNone/>
                </a:pPr>
                <a:endParaRPr lang="en-TW" dirty="0"/>
              </a:p>
              <a:p>
                <a:pPr marL="0" indent="0">
                  <a:buNone/>
                </a:pPr>
                <a:endParaRPr lang="en-TW" dirty="0"/>
              </a:p>
              <a:p>
                <a:pPr marL="0" indent="0">
                  <a:buNone/>
                </a:pPr>
                <a:endParaRPr lang="en-TW" dirty="0"/>
              </a:p>
              <a:p>
                <a:pPr marL="0" indent="0">
                  <a:buNone/>
                </a:pPr>
                <a:r>
                  <a:rPr lang="en-TW" dirty="0"/>
                  <a:t>This is the matrix indicating all the possible reachabilities between nodes. Why? First, let’s talk abouth the meaning of </a:t>
                </a:r>
                <a14:m>
                  <m:oMath xmlns:m="http://schemas.openxmlformats.org/officeDocument/2006/math">
                    <m:sSup>
                      <m:sSupPr>
                        <m:ctrlPr>
                          <a:rPr lang="en-TW" i="1">
                            <a:latin typeface="Cambria Math" panose="02040503050406030204" pitchFamily="18" charset="0"/>
                          </a:rPr>
                        </m:ctrlPr>
                      </m:sSupPr>
                      <m:e>
                        <m:r>
                          <a:rPr lang="en-US" i="1">
                            <a:latin typeface="Cambria Math" panose="02040503050406030204" pitchFamily="18" charset="0"/>
                          </a:rPr>
                          <m:t>𝑀</m:t>
                        </m:r>
                      </m:e>
                      <m:sup>
                        <m:r>
                          <a:rPr lang="en-US" i="1">
                            <a:latin typeface="Cambria Math" panose="02040503050406030204" pitchFamily="18" charset="0"/>
                          </a:rPr>
                          <m:t>2</m:t>
                        </m:r>
                      </m:sup>
                    </m:sSup>
                    <m:r>
                      <a:rPr lang="en-US" i="1">
                        <a:latin typeface="Cambria Math" panose="02040503050406030204" pitchFamily="18" charset="0"/>
                      </a:rPr>
                      <m:t>, </m:t>
                    </m:r>
                    <m:sSup>
                      <m:sSupPr>
                        <m:ctrlPr>
                          <a:rPr lang="en-US" i="1">
                            <a:latin typeface="Cambria Math" panose="02040503050406030204" pitchFamily="18" charset="0"/>
                          </a:rPr>
                        </m:ctrlPr>
                      </m:sSupPr>
                      <m:e>
                        <m:r>
                          <a:rPr lang="en-US" i="1">
                            <a:latin typeface="Cambria Math" panose="02040503050406030204" pitchFamily="18" charset="0"/>
                          </a:rPr>
                          <m:t>𝑀</m:t>
                        </m:r>
                      </m:e>
                      <m:sup>
                        <m:r>
                          <a:rPr lang="en-US" i="1">
                            <a:latin typeface="Cambria Math" panose="02040503050406030204" pitchFamily="18" charset="0"/>
                          </a:rPr>
                          <m:t>3</m:t>
                        </m:r>
                      </m:sup>
                    </m:sSup>
                    <m:r>
                      <a:rPr lang="en-US" b="0" i="1" smtClean="0">
                        <a:latin typeface="Cambria Math" panose="02040503050406030204" pitchFamily="18" charset="0"/>
                      </a:rPr>
                      <m:t>, </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𝑀</m:t>
                        </m:r>
                      </m:e>
                      <m:sup>
                        <m:r>
                          <a:rPr lang="en-US" b="0" i="1" smtClean="0">
                            <a:latin typeface="Cambria Math" panose="02040503050406030204" pitchFamily="18" charset="0"/>
                          </a:rPr>
                          <m:t>4</m:t>
                        </m:r>
                      </m:sup>
                    </m:sSup>
                  </m:oMath>
                </a14:m>
                <a:r>
                  <a:rPr lang="en-TW" dirty="0"/>
                  <a:t>, and then let’s explain why we only need the union of matrices </a:t>
                </a:r>
                <a14:m>
                  <m:oMath xmlns:m="http://schemas.openxmlformats.org/officeDocument/2006/math">
                    <m:r>
                      <m:rPr>
                        <m:sty m:val="p"/>
                      </m:rPr>
                      <a:rPr lang="en-US">
                        <a:latin typeface="Cambria Math" panose="02040503050406030204" pitchFamily="18" charset="0"/>
                      </a:rPr>
                      <m:t>M</m:t>
                    </m:r>
                    <m:r>
                      <a:rPr lang="en-US">
                        <a:latin typeface="Cambria Math" panose="02040503050406030204" pitchFamily="18" charset="0"/>
                      </a:rPr>
                      <m:t>, </m:t>
                    </m:r>
                    <m:sSup>
                      <m:sSupPr>
                        <m:ctrlPr>
                          <a:rPr lang="en-TW" i="1">
                            <a:latin typeface="Cambria Math" panose="02040503050406030204" pitchFamily="18" charset="0"/>
                          </a:rPr>
                        </m:ctrlPr>
                      </m:sSupPr>
                      <m:e>
                        <m:r>
                          <a:rPr lang="en-US" i="1">
                            <a:latin typeface="Cambria Math" panose="02040503050406030204" pitchFamily="18" charset="0"/>
                          </a:rPr>
                          <m:t>𝑀</m:t>
                        </m:r>
                      </m:e>
                      <m:sup>
                        <m:r>
                          <a:rPr lang="en-US" i="1">
                            <a:latin typeface="Cambria Math" panose="02040503050406030204" pitchFamily="18" charset="0"/>
                          </a:rPr>
                          <m:t>2</m:t>
                        </m:r>
                      </m:sup>
                    </m:sSup>
                    <m:r>
                      <a:rPr lang="en-US" i="1">
                        <a:latin typeface="Cambria Math" panose="02040503050406030204" pitchFamily="18" charset="0"/>
                      </a:rPr>
                      <m:t>, </m:t>
                    </m:r>
                    <m:sSup>
                      <m:sSupPr>
                        <m:ctrlPr>
                          <a:rPr lang="en-US" i="1">
                            <a:latin typeface="Cambria Math" panose="02040503050406030204" pitchFamily="18" charset="0"/>
                          </a:rPr>
                        </m:ctrlPr>
                      </m:sSupPr>
                      <m:e>
                        <m:r>
                          <a:rPr lang="en-US" i="1">
                            <a:latin typeface="Cambria Math" panose="02040503050406030204" pitchFamily="18" charset="0"/>
                          </a:rPr>
                          <m:t>𝑀</m:t>
                        </m:r>
                      </m:e>
                      <m:sup>
                        <m:r>
                          <a:rPr lang="en-US" i="1">
                            <a:latin typeface="Cambria Math" panose="02040503050406030204" pitchFamily="18" charset="0"/>
                          </a:rPr>
                          <m:t>3</m:t>
                        </m:r>
                      </m:sup>
                    </m:sSup>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𝑀</m:t>
                        </m:r>
                      </m:e>
                      <m:sup>
                        <m:r>
                          <a:rPr lang="en-US" i="1">
                            <a:latin typeface="Cambria Math" panose="02040503050406030204" pitchFamily="18" charset="0"/>
                          </a:rPr>
                          <m:t>4</m:t>
                        </m:r>
                      </m:sup>
                    </m:sSup>
                  </m:oMath>
                </a14:m>
                <a:r>
                  <a:rPr lang="en-TW" dirty="0"/>
                  <a:t> to form the reachability matrix, instead of </a:t>
                </a:r>
                <a14:m>
                  <m:oMath xmlns:m="http://schemas.openxmlformats.org/officeDocument/2006/math">
                    <m:r>
                      <m:rPr>
                        <m:sty m:val="p"/>
                      </m:rPr>
                      <a:rPr lang="en-US">
                        <a:latin typeface="Cambria Math" panose="02040503050406030204" pitchFamily="18" charset="0"/>
                      </a:rPr>
                      <m:t>M</m:t>
                    </m:r>
                    <m:r>
                      <a:rPr lang="en-US">
                        <a:latin typeface="Cambria Math" panose="02040503050406030204" pitchFamily="18" charset="0"/>
                      </a:rPr>
                      <m:t>, </m:t>
                    </m:r>
                    <m:sSup>
                      <m:sSupPr>
                        <m:ctrlPr>
                          <a:rPr lang="en-TW" i="1">
                            <a:latin typeface="Cambria Math" panose="02040503050406030204" pitchFamily="18" charset="0"/>
                          </a:rPr>
                        </m:ctrlPr>
                      </m:sSupPr>
                      <m:e>
                        <m:r>
                          <a:rPr lang="en-US" i="1">
                            <a:latin typeface="Cambria Math" panose="02040503050406030204" pitchFamily="18" charset="0"/>
                          </a:rPr>
                          <m:t>𝑀</m:t>
                        </m:r>
                      </m:e>
                      <m:sup>
                        <m:r>
                          <a:rPr lang="en-US" i="1">
                            <a:latin typeface="Cambria Math" panose="02040503050406030204" pitchFamily="18" charset="0"/>
                          </a:rPr>
                          <m:t>2</m:t>
                        </m:r>
                      </m:sup>
                    </m:sSup>
                    <m:r>
                      <a:rPr lang="en-US" i="1">
                        <a:latin typeface="Cambria Math" panose="02040503050406030204" pitchFamily="18" charset="0"/>
                      </a:rPr>
                      <m:t>, </m:t>
                    </m:r>
                    <m:sSup>
                      <m:sSupPr>
                        <m:ctrlPr>
                          <a:rPr lang="en-US" i="1">
                            <a:latin typeface="Cambria Math" panose="02040503050406030204" pitchFamily="18" charset="0"/>
                          </a:rPr>
                        </m:ctrlPr>
                      </m:sSupPr>
                      <m:e>
                        <m:r>
                          <a:rPr lang="en-US" i="1">
                            <a:latin typeface="Cambria Math" panose="02040503050406030204" pitchFamily="18" charset="0"/>
                          </a:rPr>
                          <m:t>𝑀</m:t>
                        </m:r>
                      </m:e>
                      <m:sup>
                        <m:r>
                          <a:rPr lang="en-US" i="1">
                            <a:latin typeface="Cambria Math" panose="02040503050406030204" pitchFamily="18" charset="0"/>
                          </a:rPr>
                          <m:t>3</m:t>
                        </m:r>
                      </m:sup>
                    </m:sSup>
                    <m:r>
                      <a:rPr lang="en-US" b="0" i="1" smtClean="0">
                        <a:latin typeface="Cambria Math" panose="02040503050406030204" pitchFamily="18" charset="0"/>
                      </a:rPr>
                      <m:t>, …, </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𝑀</m:t>
                        </m:r>
                      </m:e>
                      <m:sup>
                        <m:r>
                          <a:rPr lang="en-US" b="0" i="1" smtClean="0">
                            <a:latin typeface="Cambria Math" panose="02040503050406030204" pitchFamily="18" charset="0"/>
                          </a:rPr>
                          <m:t>𝑘</m:t>
                        </m:r>
                      </m:sup>
                    </m:sSup>
                    <m:r>
                      <a:rPr lang="en-US" b="0" i="0" smtClean="0">
                        <a:latin typeface="Cambria Math" panose="02040503050406030204" pitchFamily="18" charset="0"/>
                      </a:rPr>
                      <m:t>.</m:t>
                    </m:r>
                  </m:oMath>
                </a14:m>
                <a:endParaRPr lang="en-TW" dirty="0"/>
              </a:p>
            </p:txBody>
          </p:sp>
        </mc:Choice>
        <mc:Fallback xmlns="">
          <p:sp>
            <p:nvSpPr>
              <p:cNvPr id="3" name="Content Placeholder 2">
                <a:extLst>
                  <a:ext uri="{FF2B5EF4-FFF2-40B4-BE49-F238E27FC236}">
                    <a16:creationId xmlns:a16="http://schemas.microsoft.com/office/drawing/2014/main" id="{22D89C6B-0702-3A4C-A787-22D412D8A661}"/>
                  </a:ext>
                </a:extLst>
              </p:cNvPr>
              <p:cNvSpPr>
                <a:spLocks noGrp="1" noRot="1" noChangeAspect="1" noMove="1" noResize="1" noEditPoints="1" noAdjustHandles="1" noChangeArrowheads="1" noChangeShapeType="1" noTextEdit="1"/>
              </p:cNvSpPr>
              <p:nvPr>
                <p:ph idx="1"/>
              </p:nvPr>
            </p:nvSpPr>
            <p:spPr>
              <a:blipFill>
                <a:blip r:embed="rId2"/>
                <a:stretch>
                  <a:fillRect l="-1206" t="-2326"/>
                </a:stretch>
              </a:blipFill>
            </p:spPr>
            <p:txBody>
              <a:bodyPr/>
              <a:lstStyle/>
              <a:p>
                <a:r>
                  <a:rPr lang="en-TW">
                    <a:noFill/>
                  </a:rPr>
                  <a:t> </a:t>
                </a:r>
              </a:p>
            </p:txBody>
          </p:sp>
        </mc:Fallback>
      </mc:AlternateContent>
      <p:pic>
        <p:nvPicPr>
          <p:cNvPr id="9" name="Picture 8" descr="A picture containing text&#10;&#10;Description automatically generated">
            <a:extLst>
              <a:ext uri="{FF2B5EF4-FFF2-40B4-BE49-F238E27FC236}">
                <a16:creationId xmlns:a16="http://schemas.microsoft.com/office/drawing/2014/main" id="{8FACD7AD-BC24-9D43-965D-778604D2542C}"/>
              </a:ext>
            </a:extLst>
          </p:cNvPr>
          <p:cNvPicPr>
            <a:picLocks noChangeAspect="1"/>
          </p:cNvPicPr>
          <p:nvPr/>
        </p:nvPicPr>
        <p:blipFill>
          <a:blip r:embed="rId3"/>
          <a:stretch>
            <a:fillRect/>
          </a:stretch>
        </p:blipFill>
        <p:spPr>
          <a:xfrm>
            <a:off x="4169462" y="2408264"/>
            <a:ext cx="3853076" cy="1426213"/>
          </a:xfrm>
          <a:prstGeom prst="rect">
            <a:avLst/>
          </a:prstGeom>
        </p:spPr>
      </p:pic>
    </p:spTree>
    <p:extLst>
      <p:ext uri="{BB962C8B-B14F-4D97-AF65-F5344CB8AC3E}">
        <p14:creationId xmlns:p14="http://schemas.microsoft.com/office/powerpoint/2010/main" val="38990962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E266D0-0CC0-B447-9AA6-BA4E793E06FA}"/>
              </a:ext>
            </a:extLst>
          </p:cNvPr>
          <p:cNvSpPr>
            <a:spLocks noGrp="1"/>
          </p:cNvSpPr>
          <p:nvPr>
            <p:ph type="title"/>
          </p:nvPr>
        </p:nvSpPr>
        <p:spPr/>
        <p:txBody>
          <a:bodyPr/>
          <a:lstStyle/>
          <a:p>
            <a:r>
              <a:rPr lang="en-TW" dirty="0"/>
              <a:t>Boolean Adjacency Matrix</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C66525C-D27A-F145-9B61-C70356BEA343}"/>
                  </a:ext>
                </a:extLst>
              </p:cNvPr>
              <p:cNvSpPr>
                <a:spLocks noGrp="1"/>
              </p:cNvSpPr>
              <p:nvPr>
                <p:ph idx="1"/>
              </p:nvPr>
            </p:nvSpPr>
            <p:spPr>
              <a:xfrm>
                <a:off x="838200" y="1825625"/>
                <a:ext cx="10515600" cy="4822310"/>
              </a:xfrm>
            </p:spPr>
            <p:txBody>
              <a:bodyPr>
                <a:normAutofit lnSpcReduction="10000"/>
              </a:bodyPr>
              <a:lstStyle/>
              <a:p>
                <a:pPr marL="0" indent="0">
                  <a:buNone/>
                </a:pPr>
                <a:r>
                  <a:rPr lang="en-TW" dirty="0"/>
                  <a:t>Let’s first see the meaning of </a:t>
                </a:r>
                <a14:m>
                  <m:oMath xmlns:m="http://schemas.openxmlformats.org/officeDocument/2006/math">
                    <m:sSup>
                      <m:sSupPr>
                        <m:ctrlPr>
                          <a:rPr lang="en-TW" i="1">
                            <a:latin typeface="Cambria Math" panose="02040503050406030204" pitchFamily="18" charset="0"/>
                          </a:rPr>
                        </m:ctrlPr>
                      </m:sSupPr>
                      <m:e>
                        <m:r>
                          <a:rPr lang="en-US" i="1">
                            <a:latin typeface="Cambria Math" panose="02040503050406030204" pitchFamily="18" charset="0"/>
                          </a:rPr>
                          <m:t>𝑀</m:t>
                        </m:r>
                      </m:e>
                      <m:sup>
                        <m:r>
                          <a:rPr lang="en-US" i="1">
                            <a:latin typeface="Cambria Math" panose="02040503050406030204" pitchFamily="18" charset="0"/>
                          </a:rPr>
                          <m:t>2</m:t>
                        </m:r>
                      </m:sup>
                    </m:sSup>
                  </m:oMath>
                </a14:m>
                <a:r>
                  <a:rPr lang="en-TW" dirty="0"/>
                  <a:t>.</a:t>
                </a:r>
              </a:p>
              <a:p>
                <a:pPr marL="0" indent="0">
                  <a:buNone/>
                </a:pPr>
                <a:endParaRPr lang="en-TW" dirty="0"/>
              </a:p>
              <a:p>
                <a:pPr marL="0" indent="0">
                  <a:buNone/>
                </a:pPr>
                <a:endParaRPr lang="en-TW" dirty="0"/>
              </a:p>
              <a:p>
                <a:pPr marL="0" indent="0">
                  <a:buNone/>
                </a:pPr>
                <a:endParaRPr lang="en-TW" dirty="0"/>
              </a:p>
              <a:p>
                <a:pPr marL="0" indent="0">
                  <a:buNone/>
                </a:pPr>
                <a:r>
                  <a:rPr lang="en-TW" dirty="0"/>
                  <a:t>The (1, 1) element in </a:t>
                </a:r>
                <a14:m>
                  <m:oMath xmlns:m="http://schemas.openxmlformats.org/officeDocument/2006/math">
                    <m:sSup>
                      <m:sSupPr>
                        <m:ctrlPr>
                          <a:rPr lang="en-TW" i="1">
                            <a:latin typeface="Cambria Math" panose="02040503050406030204" pitchFamily="18" charset="0"/>
                          </a:rPr>
                        </m:ctrlPr>
                      </m:sSupPr>
                      <m:e>
                        <m:r>
                          <a:rPr lang="en-US" i="1">
                            <a:latin typeface="Cambria Math" panose="02040503050406030204" pitchFamily="18" charset="0"/>
                          </a:rPr>
                          <m:t>𝑀</m:t>
                        </m:r>
                      </m:e>
                      <m:sup>
                        <m:r>
                          <a:rPr lang="en-US" i="1">
                            <a:latin typeface="Cambria Math" panose="02040503050406030204" pitchFamily="18" charset="0"/>
                          </a:rPr>
                          <m:t>2</m:t>
                        </m:r>
                      </m:sup>
                    </m:sSup>
                  </m:oMath>
                </a14:m>
                <a:r>
                  <a:rPr lang="en-TW" dirty="0"/>
                  <a:t> is from the dot product of row 1 in M and column 1 in m. The (1, 1) element in </a:t>
                </a:r>
                <a14:m>
                  <m:oMath xmlns:m="http://schemas.openxmlformats.org/officeDocument/2006/math">
                    <m:sSup>
                      <m:sSupPr>
                        <m:ctrlPr>
                          <a:rPr lang="en-TW" i="1">
                            <a:latin typeface="Cambria Math" panose="02040503050406030204" pitchFamily="18" charset="0"/>
                          </a:rPr>
                        </m:ctrlPr>
                      </m:sSupPr>
                      <m:e>
                        <m:r>
                          <a:rPr lang="en-US" i="1">
                            <a:latin typeface="Cambria Math" panose="02040503050406030204" pitchFamily="18" charset="0"/>
                          </a:rPr>
                          <m:t>𝑀</m:t>
                        </m:r>
                      </m:e>
                      <m:sup>
                        <m:r>
                          <a:rPr lang="en-US" i="1">
                            <a:latin typeface="Cambria Math" panose="02040503050406030204" pitchFamily="18" charset="0"/>
                          </a:rPr>
                          <m:t>2</m:t>
                        </m:r>
                      </m:sup>
                    </m:sSup>
                  </m:oMath>
                </a14:m>
                <a:r>
                  <a:rPr lang="en-TW" dirty="0"/>
                  <a:t> is 0, since:</a:t>
                </a:r>
              </a:p>
              <a:p>
                <a:pPr marL="0" indent="0" algn="ctr">
                  <a:buNone/>
                </a:pPr>
                <a:r>
                  <a:rPr lang="en-TW" dirty="0"/>
                  <a:t>0 x 0 + 1 x 0 + 1 x 0 + 0 x 0 = 0</a:t>
                </a:r>
              </a:p>
              <a:p>
                <a:pPr marL="0" indent="0">
                  <a:buNone/>
                </a:pPr>
                <a:r>
                  <a:rPr lang="en-TW" dirty="0"/>
                  <a:t>The meaning of each term is:</a:t>
                </a:r>
              </a:p>
              <a:p>
                <a:pPr marL="0" indent="0" algn="ctr">
                  <a:buNone/>
                </a:pPr>
                <a:r>
                  <a:rPr lang="en-TW" dirty="0"/>
                  <a:t>(no path from A to A, no path from A to A) + (there’s path from A to B, no path from B to A) + (there’s path from A to C, no path from C to A) + (no path from A to D, no path from D to A)</a:t>
                </a:r>
              </a:p>
            </p:txBody>
          </p:sp>
        </mc:Choice>
        <mc:Fallback xmlns="">
          <p:sp>
            <p:nvSpPr>
              <p:cNvPr id="3" name="Content Placeholder 2">
                <a:extLst>
                  <a:ext uri="{FF2B5EF4-FFF2-40B4-BE49-F238E27FC236}">
                    <a16:creationId xmlns:a16="http://schemas.microsoft.com/office/drawing/2014/main" id="{DC66525C-D27A-F145-9B61-C70356BEA343}"/>
                  </a:ext>
                </a:extLst>
              </p:cNvPr>
              <p:cNvSpPr>
                <a:spLocks noGrp="1" noRot="1" noChangeAspect="1" noMove="1" noResize="1" noEditPoints="1" noAdjustHandles="1" noChangeArrowheads="1" noChangeShapeType="1" noTextEdit="1"/>
              </p:cNvSpPr>
              <p:nvPr>
                <p:ph idx="1"/>
              </p:nvPr>
            </p:nvSpPr>
            <p:spPr>
              <a:xfrm>
                <a:off x="838200" y="1825625"/>
                <a:ext cx="10515600" cy="4822310"/>
              </a:xfrm>
              <a:blipFill>
                <a:blip r:embed="rId2"/>
                <a:stretch>
                  <a:fillRect l="-1206" t="-2887" r="-1327" b="-1837"/>
                </a:stretch>
              </a:blipFill>
            </p:spPr>
            <p:txBody>
              <a:bodyPr/>
              <a:lstStyle/>
              <a:p>
                <a:r>
                  <a:rPr lang="en-TW">
                    <a:noFill/>
                  </a:rPr>
                  <a:t> </a:t>
                </a:r>
              </a:p>
            </p:txBody>
          </p:sp>
        </mc:Fallback>
      </mc:AlternateContent>
      <p:pic>
        <p:nvPicPr>
          <p:cNvPr id="5" name="Picture 4" descr="A picture containing calendar&#10;&#10;Description automatically generated">
            <a:extLst>
              <a:ext uri="{FF2B5EF4-FFF2-40B4-BE49-F238E27FC236}">
                <a16:creationId xmlns:a16="http://schemas.microsoft.com/office/drawing/2014/main" id="{E3A35941-BFB4-1447-B3C2-B320DAC2DB92}"/>
              </a:ext>
            </a:extLst>
          </p:cNvPr>
          <p:cNvPicPr>
            <a:picLocks noChangeAspect="1"/>
          </p:cNvPicPr>
          <p:nvPr/>
        </p:nvPicPr>
        <p:blipFill>
          <a:blip r:embed="rId3"/>
          <a:stretch>
            <a:fillRect/>
          </a:stretch>
        </p:blipFill>
        <p:spPr>
          <a:xfrm>
            <a:off x="3407375" y="2362307"/>
            <a:ext cx="5057003" cy="1205572"/>
          </a:xfrm>
          <a:prstGeom prst="rect">
            <a:avLst/>
          </a:prstGeom>
        </p:spPr>
      </p:pic>
    </p:spTree>
    <p:extLst>
      <p:ext uri="{BB962C8B-B14F-4D97-AF65-F5344CB8AC3E}">
        <p14:creationId xmlns:p14="http://schemas.microsoft.com/office/powerpoint/2010/main" val="259686490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7633</TotalTime>
  <Words>2603</Words>
  <Application>Microsoft Office PowerPoint</Application>
  <PresentationFormat>寬螢幕</PresentationFormat>
  <Paragraphs>156</Paragraphs>
  <Slides>34</Slides>
  <Notes>2</Notes>
  <HiddenSlides>0</HiddenSlides>
  <MMClips>0</MMClips>
  <ScaleCrop>false</ScaleCrop>
  <HeadingPairs>
    <vt:vector size="6" baseType="variant">
      <vt:variant>
        <vt:lpstr>使用字型</vt:lpstr>
      </vt:variant>
      <vt:variant>
        <vt:i4>4</vt:i4>
      </vt:variant>
      <vt:variant>
        <vt:lpstr>佈景主題</vt:lpstr>
      </vt:variant>
      <vt:variant>
        <vt:i4>1</vt:i4>
      </vt:variant>
      <vt:variant>
        <vt:lpstr>投影片標題</vt:lpstr>
      </vt:variant>
      <vt:variant>
        <vt:i4>34</vt:i4>
      </vt:variant>
    </vt:vector>
  </HeadingPairs>
  <TitlesOfParts>
    <vt:vector size="39" baseType="lpstr">
      <vt:lpstr>Arial</vt:lpstr>
      <vt:lpstr>Calibri</vt:lpstr>
      <vt:lpstr>Calibri Light</vt:lpstr>
      <vt:lpstr>Cambria Math</vt:lpstr>
      <vt:lpstr>Office Theme</vt:lpstr>
      <vt:lpstr>Discrete Math Chapter 7</vt:lpstr>
      <vt:lpstr>Chapter 7 Overview</vt:lpstr>
      <vt:lpstr>Notes of Chapter 7</vt:lpstr>
      <vt:lpstr>7-1 Directed Graphs</vt:lpstr>
      <vt:lpstr>Reachability</vt:lpstr>
      <vt:lpstr>Boolean Adjacency Matrix</vt:lpstr>
      <vt:lpstr>Boolean Adjacency Matrix</vt:lpstr>
      <vt:lpstr>Boolean Adjacency Matrix</vt:lpstr>
      <vt:lpstr>Boolean Adjacency Matrix</vt:lpstr>
      <vt:lpstr>Boolean Adjacency Matrix</vt:lpstr>
      <vt:lpstr>Boolean Adjacency Matrix</vt:lpstr>
      <vt:lpstr>Floyd-Warshall Algorithm</vt:lpstr>
      <vt:lpstr>Floyd-Warshall Algorithm</vt:lpstr>
      <vt:lpstr>Floyd-Warshall Algorithm</vt:lpstr>
      <vt:lpstr>Floyd-Warshall Algorithm</vt:lpstr>
      <vt:lpstr>Floyd-Warshall Algorithm</vt:lpstr>
      <vt:lpstr>7-2 Euler Path and Hamilton Circuit</vt:lpstr>
      <vt:lpstr>Euler Path</vt:lpstr>
      <vt:lpstr>Euler Path</vt:lpstr>
      <vt:lpstr>Euler Path</vt:lpstr>
      <vt:lpstr>Euler Path</vt:lpstr>
      <vt:lpstr>Euler Path</vt:lpstr>
      <vt:lpstr>Hamilton Cycle</vt:lpstr>
      <vt:lpstr>7-3 Shortest Path Problem</vt:lpstr>
      <vt:lpstr>Shortest Path Problem</vt:lpstr>
      <vt:lpstr>Dijkstra’s Algorithm</vt:lpstr>
      <vt:lpstr>Dijkstra’s Algorithm</vt:lpstr>
      <vt:lpstr>Dijkstra’s Algorithm</vt:lpstr>
      <vt:lpstr>Dijkstra’s Algorithm</vt:lpstr>
      <vt:lpstr>Dijkstra’s Algorithm</vt:lpstr>
      <vt:lpstr>Dijkstra’s Algorithm</vt:lpstr>
      <vt:lpstr>7-4 Graph Traversal</vt:lpstr>
      <vt:lpstr>Graph Traversal</vt:lpstr>
      <vt:lpstr>Graph Traversal</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Discrete Math Chapter 1</dc:title>
  <dc:creator>Yu-Hsien Jen</dc:creator>
  <cp:lastModifiedBy>Yu-Hsien Jen</cp:lastModifiedBy>
  <cp:revision>141</cp:revision>
  <dcterms:created xsi:type="dcterms:W3CDTF">2021-08-25T07:05:14Z</dcterms:created>
  <dcterms:modified xsi:type="dcterms:W3CDTF">2022-01-05T01:58:41Z</dcterms:modified>
</cp:coreProperties>
</file>